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heme/themeOverride1.xml" ContentType="application/vnd.openxmlformats-officedocument.themeOverride+xml"/>
  <Override PartName="/ppt/theme/themeOverride2.xml" ContentType="application/vnd.openxmlformats-officedocument.themeOverr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30"/>
  </p:notesMasterIdLst>
  <p:sldIdLst>
    <p:sldId id="256" r:id="rId2"/>
    <p:sldId id="257" r:id="rId3"/>
    <p:sldId id="287" r:id="rId4"/>
    <p:sldId id="258" r:id="rId5"/>
    <p:sldId id="259"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83" r:id="rId21"/>
    <p:sldId id="275" r:id="rId22"/>
    <p:sldId id="276" r:id="rId23"/>
    <p:sldId id="277" r:id="rId24"/>
    <p:sldId id="280" r:id="rId25"/>
    <p:sldId id="284" r:id="rId26"/>
    <p:sldId id="288" r:id="rId27"/>
    <p:sldId id="281" r:id="rId28"/>
    <p:sldId id="279" r:id="rId29"/>
  </p:sldIdLst>
  <p:sldSz cx="18288000" cy="10287000"/>
  <p:notesSz cx="6858000" cy="9144000"/>
  <p:embeddedFontLst>
    <p:embeddedFont>
      <p:font typeface="Calibri" panose="020F0502020204030204" pitchFamily="34" charset="0"/>
      <p:regular r:id="rId31"/>
      <p:bold r:id="rId32"/>
      <p:italic r:id="rId33"/>
      <p:boldItalic r:id="rId34"/>
    </p:embeddedFont>
    <p:embeddedFont>
      <p:font typeface="HK Grotesk Bold"/>
      <p:regular r:id="rId35"/>
      <p:bold r:id="rId35"/>
    </p:embeddedFont>
    <p:embeddedFont>
      <p:font typeface="HK Grotesk Light"/>
      <p:regular r:id="rId35"/>
    </p:embeddedFont>
    <p:embeddedFont>
      <p:font typeface="HK Grotesk Light Bold"/>
      <p:regular r:id="rId35"/>
    </p:embeddedFont>
    <p:embeddedFont>
      <p:font typeface="HK Grotesk Medium"/>
      <p:regular r:id="rId35"/>
    </p:embeddedFont>
    <p:embeddedFont>
      <p:font typeface="HK Grotesk Medium Bold"/>
      <p:regular r:id="rId35"/>
      <p:bold r:id="rId35"/>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353" initials="K" lastIdx="1" clrIdx="0">
    <p:extLst>
      <p:ext uri="{19B8F6BF-5375-455C-9EA6-DF929625EA0E}">
        <p15:presenceInfo xmlns:p15="http://schemas.microsoft.com/office/powerpoint/2012/main" userId="K353"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0" autoAdjust="0"/>
    <p:restoredTop sz="85563" autoAdjust="0"/>
  </p:normalViewPr>
  <p:slideViewPr>
    <p:cSldViewPr>
      <p:cViewPr varScale="1">
        <p:scale>
          <a:sx n="70" d="100"/>
          <a:sy n="70" d="100"/>
        </p:scale>
        <p:origin x="840" y="176"/>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commentAuthors" Target="commentAuthor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NUL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4E3198E-9A67-594A-B1DB-5022439DF7A8}" type="datetimeFigureOut">
              <a:rPr lang="en-US" smtClean="0"/>
              <a:t>4/29/21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997B228-5BA2-6541-B733-5208C444D3B2}" type="slidenum">
              <a:rPr lang="en-US" smtClean="0"/>
              <a:t>‹#›</a:t>
            </a:fld>
            <a:endParaRPr lang="en-US"/>
          </a:p>
        </p:txBody>
      </p:sp>
    </p:spTree>
    <p:extLst>
      <p:ext uri="{BB962C8B-B14F-4D97-AF65-F5344CB8AC3E}">
        <p14:creationId xmlns:p14="http://schemas.microsoft.com/office/powerpoint/2010/main" val="391311506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we're group 1, Jerry and Lilian. I'll start of and Jerry will conclude our presentation.</a:t>
            </a:r>
          </a:p>
          <a:p>
            <a:endParaRPr lang="en-US" dirty="0"/>
          </a:p>
          <a:p>
            <a:r>
              <a:rPr lang="en-US" dirty="0"/>
              <a:t>Our topic is about the Titanic dataset - Machine Learning from Disaster.</a:t>
            </a:r>
          </a:p>
        </p:txBody>
      </p:sp>
      <p:sp>
        <p:nvSpPr>
          <p:cNvPr id="4" name="Slide Number Placeholder 3"/>
          <p:cNvSpPr>
            <a:spLocks noGrp="1"/>
          </p:cNvSpPr>
          <p:nvPr>
            <p:ph type="sldNum" sz="quarter" idx="5"/>
          </p:nvPr>
        </p:nvSpPr>
        <p:spPr/>
        <p:txBody>
          <a:bodyPr/>
          <a:lstStyle/>
          <a:p>
            <a:fld id="{D997B228-5BA2-6541-B733-5208C444D3B2}" type="slidenum">
              <a:rPr lang="en-US" smtClean="0"/>
              <a:t>1</a:t>
            </a:fld>
            <a:endParaRPr lang="en-US"/>
          </a:p>
        </p:txBody>
      </p:sp>
    </p:spTree>
    <p:extLst>
      <p:ext uri="{BB962C8B-B14F-4D97-AF65-F5344CB8AC3E}">
        <p14:creationId xmlns:p14="http://schemas.microsoft.com/office/powerpoint/2010/main" val="288909876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shows the distribution of the different age groups of the titanic passengers. We can see that t</a:t>
            </a:r>
            <a:r>
              <a:rPr lang="en-US" sz="1200" dirty="0">
                <a:solidFill>
                  <a:srgbClr val="F1F1F1"/>
                </a:solidFill>
                <a:latin typeface="HK Grotesk Light"/>
              </a:rPr>
              <a:t>here are quite a few children from 0 to 10 years old and then there's a skewed pattern more toward the younger passengers ages 20-30 years old.</a:t>
            </a: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10</a:t>
            </a:fld>
            <a:endParaRPr lang="en-US"/>
          </a:p>
        </p:txBody>
      </p:sp>
    </p:spTree>
    <p:extLst>
      <p:ext uri="{BB962C8B-B14F-4D97-AF65-F5344CB8AC3E}">
        <p14:creationId xmlns:p14="http://schemas.microsoft.com/office/powerpoint/2010/main" val="194902177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With this graph , we </a:t>
            </a:r>
            <a:r>
              <a:rPr lang="en-US" sz="1200" dirty="0">
                <a:solidFill>
                  <a:srgbClr val="F1F1F1"/>
                </a:solidFill>
                <a:latin typeface="HK Grotesk Light"/>
              </a:rPr>
              <a:t>can immediately tell that most of the passengers on board did not have children or spouses onboard, most were single. Which makes </a:t>
            </a:r>
            <a:r>
              <a:rPr lang="en-US" sz="1200" dirty="0" err="1">
                <a:solidFill>
                  <a:srgbClr val="F1F1F1"/>
                </a:solidFill>
                <a:latin typeface="HK Grotesk Light"/>
              </a:rPr>
              <a:t>sece</a:t>
            </a:r>
            <a:r>
              <a:rPr lang="en-US" sz="1200" dirty="0">
                <a:solidFill>
                  <a:srgbClr val="F1F1F1"/>
                </a:solidFill>
                <a:latin typeface="HK Grotesk Light"/>
              </a:rPr>
              <a:t> most of the passengers were young from ages 20-30 years of age.</a:t>
            </a: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11</a:t>
            </a:fld>
            <a:endParaRPr lang="en-US"/>
          </a:p>
        </p:txBody>
      </p:sp>
    </p:spTree>
    <p:extLst>
      <p:ext uri="{BB962C8B-B14F-4D97-AF65-F5344CB8AC3E}">
        <p14:creationId xmlns:p14="http://schemas.microsoft.com/office/powerpoint/2010/main" val="21477869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validates the graph from the previous slide because most of the passengers were young and single, it makes sense that most of the fare purchase prices are between 0 to 50 dollars towards the cheaper fare tickets since most of the passengers were in  3</a:t>
            </a:r>
            <a:r>
              <a:rPr lang="en-US" baseline="30000" dirty="0"/>
              <a:t>rd</a:t>
            </a:r>
            <a:r>
              <a:rPr lang="en-US" dirty="0"/>
              <a:t> class.</a:t>
            </a:r>
          </a:p>
        </p:txBody>
      </p:sp>
      <p:sp>
        <p:nvSpPr>
          <p:cNvPr id="4" name="Slide Number Placeholder 3"/>
          <p:cNvSpPr>
            <a:spLocks noGrp="1"/>
          </p:cNvSpPr>
          <p:nvPr>
            <p:ph type="sldNum" sz="quarter" idx="5"/>
          </p:nvPr>
        </p:nvSpPr>
        <p:spPr/>
        <p:txBody>
          <a:bodyPr/>
          <a:lstStyle/>
          <a:p>
            <a:fld id="{D997B228-5BA2-6541-B733-5208C444D3B2}" type="slidenum">
              <a:rPr lang="en-US" smtClean="0"/>
              <a:t>12</a:t>
            </a:fld>
            <a:endParaRPr lang="en-US"/>
          </a:p>
        </p:txBody>
      </p:sp>
    </p:spTree>
    <p:extLst>
      <p:ext uri="{BB962C8B-B14F-4D97-AF65-F5344CB8AC3E}">
        <p14:creationId xmlns:p14="http://schemas.microsoft.com/office/powerpoint/2010/main" val="15238982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1F1F1"/>
                </a:solidFill>
                <a:latin typeface="HK Grotesk Light"/>
              </a:rPr>
              <a:t>This graph shows that the wealthier passengers in the first and second class tend to be older from ages 25-50 than the passengers in the third class, ages 20-30.</a:t>
            </a: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13</a:t>
            </a:fld>
            <a:endParaRPr lang="en-US"/>
          </a:p>
        </p:txBody>
      </p:sp>
    </p:spTree>
    <p:extLst>
      <p:ext uri="{BB962C8B-B14F-4D97-AF65-F5344CB8AC3E}">
        <p14:creationId xmlns:p14="http://schemas.microsoft.com/office/powerpoint/2010/main" val="31947388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Jerry and I’ll talking about our preparing and cleaning up our dataset. As we’ve seen at the outset, we have are missing some data. We wan to fill in missing data for the ‘Age’ column instead of just dropping the missing ‘Age’ data rows. We did this by getting the mean of the ages in the three classes: 1</a:t>
            </a:r>
            <a:r>
              <a:rPr lang="en-US" baseline="30000" dirty="0"/>
              <a:t>st</a:t>
            </a:r>
            <a:r>
              <a:rPr lang="en-US" dirty="0"/>
              <a:t>, 2</a:t>
            </a:r>
            <a:r>
              <a:rPr lang="en-US" baseline="30000" dirty="0"/>
              <a:t>nd</a:t>
            </a:r>
            <a:r>
              <a:rPr lang="en-US" dirty="0"/>
              <a:t> and 3</a:t>
            </a:r>
            <a:r>
              <a:rPr lang="en-US" baseline="30000" dirty="0"/>
              <a:t>rd</a:t>
            </a:r>
            <a:r>
              <a:rPr lang="en-US" dirty="0"/>
              <a:t> class.</a:t>
            </a:r>
          </a:p>
        </p:txBody>
      </p:sp>
      <p:sp>
        <p:nvSpPr>
          <p:cNvPr id="4" name="Slide Number Placeholder 3"/>
          <p:cNvSpPr>
            <a:spLocks noGrp="1"/>
          </p:cNvSpPr>
          <p:nvPr>
            <p:ph type="sldNum" sz="quarter" idx="5"/>
          </p:nvPr>
        </p:nvSpPr>
        <p:spPr/>
        <p:txBody>
          <a:bodyPr/>
          <a:lstStyle/>
          <a:p>
            <a:fld id="{D997B228-5BA2-6541-B733-5208C444D3B2}" type="slidenum">
              <a:rPr lang="en-US" smtClean="0"/>
              <a:t>14</a:t>
            </a:fld>
            <a:endParaRPr lang="en-US"/>
          </a:p>
        </p:txBody>
      </p:sp>
    </p:spTree>
    <p:extLst>
      <p:ext uri="{BB962C8B-B14F-4D97-AF65-F5344CB8AC3E}">
        <p14:creationId xmlns:p14="http://schemas.microsoft.com/office/powerpoint/2010/main" val="12088756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1F1F1"/>
                </a:solidFill>
                <a:latin typeface="HK Grotesk Bold"/>
              </a:rPr>
              <a:t>Now we no longer have missing data on the "Age" column as shown in the heatmap below. </a:t>
            </a:r>
            <a:r>
              <a:rPr lang="en-US" sz="1200" dirty="0">
                <a:solidFill>
                  <a:srgbClr val="000000"/>
                </a:solidFill>
                <a:latin typeface="HK Grotesk Bold"/>
              </a:rPr>
              <a:t>On the other hand, the Cabin column is missing too much data and so it makes sense to drop it.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1F1F1"/>
              </a:solidFill>
              <a:latin typeface="HK Grotesk Bold"/>
            </a:endParaRP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15</a:t>
            </a:fld>
            <a:endParaRPr lang="en-US"/>
          </a:p>
        </p:txBody>
      </p:sp>
    </p:spTree>
    <p:extLst>
      <p:ext uri="{BB962C8B-B14F-4D97-AF65-F5344CB8AC3E}">
        <p14:creationId xmlns:p14="http://schemas.microsoft.com/office/powerpoint/2010/main" val="42484894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1F1F1"/>
                </a:solidFill>
                <a:latin typeface="HK Grotesk Bold"/>
              </a:rPr>
              <a:t>Here's what it looks like after we drop "Cabin" column. </a:t>
            </a:r>
            <a:r>
              <a:rPr lang="en-US" sz="1200" dirty="0">
                <a:solidFill>
                  <a:srgbClr val="000000"/>
                </a:solidFill>
                <a:latin typeface="HK Grotesk Bold"/>
              </a:rPr>
              <a:t>Now, we're just missing a value at the "Embarked" column.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1F1F1"/>
              </a:solidFill>
              <a:latin typeface="HK Grotesk Bold"/>
            </a:endParaRP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16</a:t>
            </a:fld>
            <a:endParaRPr lang="en-US"/>
          </a:p>
        </p:txBody>
      </p:sp>
    </p:spTree>
    <p:extLst>
      <p:ext uri="{BB962C8B-B14F-4D97-AF65-F5344CB8AC3E}">
        <p14:creationId xmlns:p14="http://schemas.microsoft.com/office/powerpoint/2010/main" val="1949949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1F1F1"/>
                </a:solidFill>
                <a:latin typeface="HK Grotesk Bold"/>
              </a:rPr>
              <a:t>Now, as you can see with the heatmap we have no missing values.</a:t>
            </a: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17</a:t>
            </a:fld>
            <a:endParaRPr lang="en-US"/>
          </a:p>
        </p:txBody>
      </p:sp>
    </p:spTree>
    <p:extLst>
      <p:ext uri="{BB962C8B-B14F-4D97-AF65-F5344CB8AC3E}">
        <p14:creationId xmlns:p14="http://schemas.microsoft.com/office/powerpoint/2010/main" val="13530680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now have to convert categorical features into dummy variables by preparing the ‘Sex’ column into a machine learning algorithm column.</a:t>
            </a:r>
          </a:p>
        </p:txBody>
      </p:sp>
      <p:sp>
        <p:nvSpPr>
          <p:cNvPr id="4" name="Slide Number Placeholder 3"/>
          <p:cNvSpPr>
            <a:spLocks noGrp="1"/>
          </p:cNvSpPr>
          <p:nvPr>
            <p:ph type="sldNum" sz="quarter" idx="5"/>
          </p:nvPr>
        </p:nvSpPr>
        <p:spPr/>
        <p:txBody>
          <a:bodyPr/>
          <a:lstStyle/>
          <a:p>
            <a:fld id="{D997B228-5BA2-6541-B733-5208C444D3B2}" type="slidenum">
              <a:rPr lang="en-US" smtClean="0"/>
              <a:t>18</a:t>
            </a:fld>
            <a:endParaRPr lang="en-US"/>
          </a:p>
        </p:txBody>
      </p:sp>
    </p:spTree>
    <p:extLst>
      <p:ext uri="{BB962C8B-B14F-4D97-AF65-F5344CB8AC3E}">
        <p14:creationId xmlns:p14="http://schemas.microsoft.com/office/powerpoint/2010/main" val="3753550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840"/>
              </a:lnSpc>
            </a:pPr>
            <a:r>
              <a:rPr lang="en-US" sz="1200" dirty="0">
                <a:solidFill>
                  <a:srgbClr val="000000"/>
                </a:solidFill>
                <a:latin typeface="HK Grotesk Bold"/>
              </a:rPr>
              <a:t>We're going to do the same for the 'Embarked' column</a:t>
            </a: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19</a:t>
            </a:fld>
            <a:endParaRPr lang="en-US"/>
          </a:p>
        </p:txBody>
      </p:sp>
    </p:spTree>
    <p:extLst>
      <p:ext uri="{BB962C8B-B14F-4D97-AF65-F5344CB8AC3E}">
        <p14:creationId xmlns:p14="http://schemas.microsoft.com/office/powerpoint/2010/main" val="3886867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our topic of discussion in this presentation.</a:t>
            </a:r>
          </a:p>
        </p:txBody>
      </p:sp>
      <p:sp>
        <p:nvSpPr>
          <p:cNvPr id="4" name="Slide Number Placeholder 3"/>
          <p:cNvSpPr>
            <a:spLocks noGrp="1"/>
          </p:cNvSpPr>
          <p:nvPr>
            <p:ph type="sldNum" sz="quarter" idx="5"/>
          </p:nvPr>
        </p:nvSpPr>
        <p:spPr/>
        <p:txBody>
          <a:bodyPr/>
          <a:lstStyle/>
          <a:p>
            <a:fld id="{D997B228-5BA2-6541-B733-5208C444D3B2}" type="slidenum">
              <a:rPr lang="en-US" smtClean="0"/>
              <a:t>2</a:t>
            </a:fld>
            <a:endParaRPr lang="en-US"/>
          </a:p>
        </p:txBody>
      </p:sp>
    </p:spTree>
    <p:extLst>
      <p:ext uri="{BB962C8B-B14F-4D97-AF65-F5344CB8AC3E}">
        <p14:creationId xmlns:p14="http://schemas.microsoft.com/office/powerpoint/2010/main" val="17739755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840"/>
              </a:lnSpc>
            </a:pPr>
            <a:r>
              <a:rPr lang="en-US" sz="1200" dirty="0">
                <a:solidFill>
                  <a:srgbClr val="000000"/>
                </a:solidFill>
                <a:latin typeface="HK Grotesk Bold"/>
              </a:rPr>
              <a:t>We're going to do the same for the '</a:t>
            </a:r>
            <a:r>
              <a:rPr lang="en-US" sz="1200" dirty="0" err="1">
                <a:solidFill>
                  <a:srgbClr val="000000"/>
                </a:solidFill>
                <a:latin typeface="HK Grotesk Bold"/>
              </a:rPr>
              <a:t>Pclass</a:t>
            </a:r>
            <a:r>
              <a:rPr lang="en-US" sz="1200" dirty="0">
                <a:solidFill>
                  <a:srgbClr val="000000"/>
                </a:solidFill>
                <a:latin typeface="HK Grotesk Bold"/>
              </a:rPr>
              <a:t>’ column</a:t>
            </a: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20</a:t>
            </a:fld>
            <a:endParaRPr lang="en-US"/>
          </a:p>
        </p:txBody>
      </p:sp>
    </p:spTree>
    <p:extLst>
      <p:ext uri="{BB962C8B-B14F-4D97-AF65-F5344CB8AC3E}">
        <p14:creationId xmlns:p14="http://schemas.microsoft.com/office/powerpoint/2010/main" val="425484653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add all the new columns or concatenate to our </a:t>
            </a:r>
            <a:r>
              <a:rPr lang="en-US" dirty="0" err="1"/>
              <a:t>dataframe</a:t>
            </a:r>
            <a:r>
              <a:rPr lang="en-US" dirty="0"/>
              <a:t>.</a:t>
            </a:r>
          </a:p>
        </p:txBody>
      </p:sp>
      <p:sp>
        <p:nvSpPr>
          <p:cNvPr id="4" name="Slide Number Placeholder 3"/>
          <p:cNvSpPr>
            <a:spLocks noGrp="1"/>
          </p:cNvSpPr>
          <p:nvPr>
            <p:ph type="sldNum" sz="quarter" idx="5"/>
          </p:nvPr>
        </p:nvSpPr>
        <p:spPr/>
        <p:txBody>
          <a:bodyPr/>
          <a:lstStyle/>
          <a:p>
            <a:fld id="{D997B228-5BA2-6541-B733-5208C444D3B2}" type="slidenum">
              <a:rPr lang="en-US" smtClean="0"/>
              <a:t>21</a:t>
            </a:fld>
            <a:endParaRPr lang="en-US"/>
          </a:p>
        </p:txBody>
      </p:sp>
    </p:spTree>
    <p:extLst>
      <p:ext uri="{BB962C8B-B14F-4D97-AF65-F5344CB8AC3E}">
        <p14:creationId xmlns:p14="http://schemas.microsoft.com/office/powerpoint/2010/main" val="168139740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ts val="3360"/>
              </a:lnSpc>
              <a:spcBef>
                <a:spcPct val="0"/>
              </a:spcBef>
            </a:pPr>
            <a:r>
              <a:rPr lang="en-US" sz="1200" dirty="0">
                <a:solidFill>
                  <a:srgbClr val="F1F1F1"/>
                </a:solidFill>
                <a:latin typeface="HK Grotesk Bold"/>
              </a:rPr>
              <a:t>Delete columns we will not use like </a:t>
            </a:r>
            <a:r>
              <a:rPr lang="en-US" sz="1200" dirty="0">
                <a:solidFill>
                  <a:srgbClr val="ED4339"/>
                </a:solidFill>
                <a:latin typeface="HK Grotesk Bold"/>
              </a:rPr>
              <a:t>'Embarked', 'Sex', 'Name', and 'Ticket'</a:t>
            </a:r>
            <a:r>
              <a:rPr lang="en-US" sz="1200" dirty="0">
                <a:solidFill>
                  <a:srgbClr val="F1F1F1"/>
                </a:solidFill>
                <a:latin typeface="HK Grotesk Bold"/>
              </a:rPr>
              <a:t> columns . </a:t>
            </a:r>
            <a:r>
              <a:rPr lang="en-US" sz="1200" dirty="0">
                <a:solidFill>
                  <a:srgbClr val="000000"/>
                </a:solidFill>
                <a:latin typeface="HK Grotesk Bold"/>
              </a:rPr>
              <a:t>'Now we don't need the 'Embarked' column since we already encoded it as Q and S and we don't need the 'Sex' column since we encoded it with the male column. We don't need the 'Name' and 'Ticket' columns since we don't have enough information there for us to use for machine learning.</a:t>
            </a:r>
          </a:p>
          <a:p>
            <a:pPr>
              <a:lnSpc>
                <a:spcPts val="3360"/>
              </a:lnSpc>
              <a:spcBef>
                <a:spcPct val="0"/>
              </a:spcBef>
            </a:pPr>
            <a:endParaRPr lang="en-US" sz="1200" dirty="0">
              <a:solidFill>
                <a:srgbClr val="000000"/>
              </a:solidFill>
              <a:latin typeface="HK Grotesk Bold"/>
            </a:endParaRPr>
          </a:p>
          <a:p>
            <a:pPr>
              <a:lnSpc>
                <a:spcPts val="3360"/>
              </a:lnSpc>
              <a:spcBef>
                <a:spcPct val="0"/>
              </a:spcBef>
            </a:pPr>
            <a:endParaRPr lang="en-US" sz="1200" dirty="0">
              <a:solidFill>
                <a:srgbClr val="000000"/>
              </a:solidFill>
              <a:latin typeface="HK Grotesk Bold"/>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1F1F1"/>
              </a:solidFill>
              <a:latin typeface="HK Grotesk Bold"/>
            </a:endParaRP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22</a:t>
            </a:fld>
            <a:endParaRPr lang="en-US"/>
          </a:p>
        </p:txBody>
      </p:sp>
    </p:spTree>
    <p:extLst>
      <p:ext uri="{BB962C8B-B14F-4D97-AF65-F5344CB8AC3E}">
        <p14:creationId xmlns:p14="http://schemas.microsoft.com/office/powerpoint/2010/main" val="377493789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1F1F1"/>
                </a:solidFill>
                <a:latin typeface="HK Grotesk Bold"/>
              </a:rPr>
              <a:t>We don't need </a:t>
            </a:r>
            <a:r>
              <a:rPr lang="en-US" sz="1200" dirty="0">
                <a:solidFill>
                  <a:srgbClr val="ED4339"/>
                </a:solidFill>
                <a:latin typeface="HK Grotesk Bold"/>
              </a:rPr>
              <a:t>'</a:t>
            </a:r>
            <a:r>
              <a:rPr lang="en-US" sz="1200" dirty="0" err="1">
                <a:solidFill>
                  <a:srgbClr val="ED4339"/>
                </a:solidFill>
                <a:latin typeface="HK Grotesk Bold"/>
              </a:rPr>
              <a:t>PassengerId</a:t>
            </a:r>
            <a:r>
              <a:rPr lang="en-US" sz="1200" dirty="0">
                <a:solidFill>
                  <a:srgbClr val="ED4339"/>
                </a:solidFill>
                <a:latin typeface="HK Grotesk Bold"/>
              </a:rPr>
              <a:t>'</a:t>
            </a:r>
            <a:r>
              <a:rPr lang="en-US" sz="1200" dirty="0">
                <a:solidFill>
                  <a:srgbClr val="F1F1F1"/>
                </a:solidFill>
                <a:latin typeface="HK Grotesk Bold"/>
              </a:rPr>
              <a:t> since it is essentially an index that starts at 1. </a:t>
            </a:r>
            <a:r>
              <a:rPr lang="en-US" sz="1200" dirty="0">
                <a:solidFill>
                  <a:srgbClr val="000000"/>
                </a:solidFill>
                <a:latin typeface="HK Grotesk Bold"/>
              </a:rPr>
              <a:t>Our data is now ready for a machine learning algorithm. All the data is numerical and everything is concatenated together.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F1F1F1"/>
              </a:solidFill>
              <a:latin typeface="HK Grotesk Bold"/>
            </a:endParaRP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23</a:t>
            </a:fld>
            <a:endParaRPr lang="en-US"/>
          </a:p>
        </p:txBody>
      </p:sp>
    </p:spTree>
    <p:extLst>
      <p:ext uri="{BB962C8B-B14F-4D97-AF65-F5344CB8AC3E}">
        <p14:creationId xmlns:p14="http://schemas.microsoft.com/office/powerpoint/2010/main" val="5269601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3</a:t>
            </a:fld>
            <a:endParaRPr lang="en-US"/>
          </a:p>
        </p:txBody>
      </p:sp>
    </p:spTree>
    <p:extLst>
      <p:ext uri="{BB962C8B-B14F-4D97-AF65-F5344CB8AC3E}">
        <p14:creationId xmlns:p14="http://schemas.microsoft.com/office/powerpoint/2010/main" val="31122536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motivation for choosing this particular dataset is to explore what group of people most likely survived this disaster.</a:t>
            </a:r>
          </a:p>
          <a:p>
            <a:endParaRPr lang="en-US" dirty="0"/>
          </a:p>
          <a:p>
            <a:r>
              <a:rPr lang="en-US" dirty="0"/>
              <a:t>Is the Titanic movie as chivalrous as depicted in the movie?  We shall see.</a:t>
            </a:r>
          </a:p>
        </p:txBody>
      </p:sp>
      <p:sp>
        <p:nvSpPr>
          <p:cNvPr id="4" name="Slide Number Placeholder 3"/>
          <p:cNvSpPr>
            <a:spLocks noGrp="1"/>
          </p:cNvSpPr>
          <p:nvPr>
            <p:ph type="sldNum" sz="quarter" idx="5"/>
          </p:nvPr>
        </p:nvSpPr>
        <p:spPr/>
        <p:txBody>
          <a:bodyPr/>
          <a:lstStyle/>
          <a:p>
            <a:fld id="{D997B228-5BA2-6541-B733-5208C444D3B2}" type="slidenum">
              <a:rPr lang="en-US" smtClean="0"/>
              <a:t>4</a:t>
            </a:fld>
            <a:endParaRPr lang="en-US"/>
          </a:p>
        </p:txBody>
      </p:sp>
    </p:spTree>
    <p:extLst>
      <p:ext uri="{BB962C8B-B14F-4D97-AF65-F5344CB8AC3E}">
        <p14:creationId xmlns:p14="http://schemas.microsoft.com/office/powerpoint/2010/main" val="314839667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data provided us with 891 entries and we have 12 different categories or columns, and each row contains the information for each passenger. Lets dig into what this categories are: </a:t>
            </a:r>
            <a:r>
              <a:rPr lang="en-US" dirty="0" err="1"/>
              <a:t>PassengerID</a:t>
            </a:r>
            <a:r>
              <a:rPr lang="en-US" dirty="0"/>
              <a:t> - is the ID of the passenger, Survived, shows whether this person survived or not, Pclass stands for the Cabin class:1</a:t>
            </a:r>
            <a:r>
              <a:rPr lang="en-US" baseline="30000" dirty="0"/>
              <a:t>st</a:t>
            </a:r>
            <a:r>
              <a:rPr lang="en-US" dirty="0"/>
              <a:t>, 2</a:t>
            </a:r>
            <a:r>
              <a:rPr lang="en-US" baseline="30000" dirty="0"/>
              <a:t>nd</a:t>
            </a:r>
            <a:r>
              <a:rPr lang="en-US" dirty="0"/>
              <a:t> or 3 </a:t>
            </a:r>
            <a:r>
              <a:rPr lang="en-US" dirty="0" err="1"/>
              <a:t>rd</a:t>
            </a:r>
            <a:r>
              <a:rPr lang="en-US" dirty="0"/>
              <a:t> class. SibSp ( Stands for Sibling or spouse), Parch stands for Parent or children, Ticket shows the ticket #, Fare – how much they paid for the ticket, Cabin shows the cabin # or location  and embarked is the place of embarkation.</a:t>
            </a:r>
          </a:p>
        </p:txBody>
      </p:sp>
      <p:sp>
        <p:nvSpPr>
          <p:cNvPr id="4" name="Slide Number Placeholder 3"/>
          <p:cNvSpPr>
            <a:spLocks noGrp="1"/>
          </p:cNvSpPr>
          <p:nvPr>
            <p:ph type="sldNum" sz="quarter" idx="5"/>
          </p:nvPr>
        </p:nvSpPr>
        <p:spPr/>
        <p:txBody>
          <a:bodyPr/>
          <a:lstStyle/>
          <a:p>
            <a:fld id="{D997B228-5BA2-6541-B733-5208C444D3B2}" type="slidenum">
              <a:rPr lang="en-US" smtClean="0"/>
              <a:t>5</a:t>
            </a:fld>
            <a:endParaRPr lang="en-US"/>
          </a:p>
        </p:txBody>
      </p:sp>
    </p:spTree>
    <p:extLst>
      <p:ext uri="{BB962C8B-B14F-4D97-AF65-F5344CB8AC3E}">
        <p14:creationId xmlns:p14="http://schemas.microsoft.com/office/powerpoint/2010/main" val="21343448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explore this data set through visualization. We used a heatmap to show our missing data. As you can see, the ’Age’ column is missing about 20% the data, while the ’Cabin’ column looks like it is missing too much data, and the ‘Embarked’ column is missing one row of data.</a:t>
            </a:r>
          </a:p>
        </p:txBody>
      </p:sp>
      <p:sp>
        <p:nvSpPr>
          <p:cNvPr id="4" name="Slide Number Placeholder 3"/>
          <p:cNvSpPr>
            <a:spLocks noGrp="1"/>
          </p:cNvSpPr>
          <p:nvPr>
            <p:ph type="sldNum" sz="quarter" idx="5"/>
          </p:nvPr>
        </p:nvSpPr>
        <p:spPr/>
        <p:txBody>
          <a:bodyPr/>
          <a:lstStyle/>
          <a:p>
            <a:fld id="{D997B228-5BA2-6541-B733-5208C444D3B2}" type="slidenum">
              <a:rPr lang="en-US" smtClean="0"/>
              <a:t>6</a:t>
            </a:fld>
            <a:endParaRPr lang="en-US"/>
          </a:p>
        </p:txBody>
      </p:sp>
    </p:spTree>
    <p:extLst>
      <p:ext uri="{BB962C8B-B14F-4D97-AF65-F5344CB8AC3E}">
        <p14:creationId xmlns:p14="http://schemas.microsoft.com/office/powerpoint/2010/main" val="8959056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graph shows the ratio between those who died and those that survived. We can see that those who survived are half of those that died.</a:t>
            </a:r>
          </a:p>
        </p:txBody>
      </p:sp>
      <p:sp>
        <p:nvSpPr>
          <p:cNvPr id="4" name="Slide Number Placeholder 3"/>
          <p:cNvSpPr>
            <a:spLocks noGrp="1"/>
          </p:cNvSpPr>
          <p:nvPr>
            <p:ph type="sldNum" sz="quarter" idx="5"/>
          </p:nvPr>
        </p:nvSpPr>
        <p:spPr/>
        <p:txBody>
          <a:bodyPr/>
          <a:lstStyle/>
          <a:p>
            <a:fld id="{D997B228-5BA2-6541-B733-5208C444D3B2}" type="slidenum">
              <a:rPr lang="en-US" smtClean="0"/>
              <a:t>7</a:t>
            </a:fld>
            <a:endParaRPr lang="en-US"/>
          </a:p>
        </p:txBody>
      </p:sp>
    </p:spTree>
    <p:extLst>
      <p:ext uri="{BB962C8B-B14F-4D97-AF65-F5344CB8AC3E}">
        <p14:creationId xmlns:p14="http://schemas.microsoft.com/office/powerpoint/2010/main" val="255715056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F1F1F1"/>
                </a:solidFill>
                <a:latin typeface="HK Grotesk Light"/>
              </a:rPr>
              <a:t>This graph shows a trend that most of those who did not survive were most likely male while those who survived are twice more likely to be female.</a:t>
            </a:r>
          </a:p>
          <a:p>
            <a:endParaRPr lang="en-US" b="1" dirty="0"/>
          </a:p>
        </p:txBody>
      </p:sp>
      <p:sp>
        <p:nvSpPr>
          <p:cNvPr id="4" name="Slide Number Placeholder 3"/>
          <p:cNvSpPr>
            <a:spLocks noGrp="1"/>
          </p:cNvSpPr>
          <p:nvPr>
            <p:ph type="sldNum" sz="quarter" idx="5"/>
          </p:nvPr>
        </p:nvSpPr>
        <p:spPr/>
        <p:txBody>
          <a:bodyPr/>
          <a:lstStyle/>
          <a:p>
            <a:fld id="{D997B228-5BA2-6541-B733-5208C444D3B2}" type="slidenum">
              <a:rPr lang="en-US" smtClean="0"/>
              <a:t>8</a:t>
            </a:fld>
            <a:endParaRPr lang="en-US"/>
          </a:p>
        </p:txBody>
      </p:sp>
    </p:spTree>
    <p:extLst>
      <p:ext uri="{BB962C8B-B14F-4D97-AF65-F5344CB8AC3E}">
        <p14:creationId xmlns:p14="http://schemas.microsoft.com/office/powerpoint/2010/main" val="280955236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graph shows the different type of cabin classes: 1</a:t>
            </a:r>
            <a:r>
              <a:rPr lang="en-US" baseline="30000" dirty="0"/>
              <a:t>st</a:t>
            </a:r>
            <a:r>
              <a:rPr lang="en-US" dirty="0"/>
              <a:t>, 2</a:t>
            </a:r>
            <a:r>
              <a:rPr lang="en-US" baseline="30000" dirty="0"/>
              <a:t>nd</a:t>
            </a:r>
            <a:r>
              <a:rPr lang="en-US" dirty="0"/>
              <a:t>, and 3</a:t>
            </a:r>
            <a:r>
              <a:rPr lang="en-US" baseline="30000" dirty="0"/>
              <a:t>rd</a:t>
            </a:r>
            <a:r>
              <a:rPr lang="en-US" dirty="0"/>
              <a:t> class. </a:t>
            </a:r>
            <a:r>
              <a:rPr lang="en-US" sz="1200" dirty="0">
                <a:solidFill>
                  <a:srgbClr val="F1F1F1"/>
                </a:solidFill>
                <a:latin typeface="HK Grotesk Light"/>
              </a:rPr>
              <a:t>The people who did not survive were overwhelmingly part of the 3rd class or the lowest class while most of those who survived were leaning towards the higher class or 1st class.</a:t>
            </a:r>
          </a:p>
          <a:p>
            <a:endParaRPr lang="en-US" dirty="0"/>
          </a:p>
        </p:txBody>
      </p:sp>
      <p:sp>
        <p:nvSpPr>
          <p:cNvPr id="4" name="Slide Number Placeholder 3"/>
          <p:cNvSpPr>
            <a:spLocks noGrp="1"/>
          </p:cNvSpPr>
          <p:nvPr>
            <p:ph type="sldNum" sz="quarter" idx="5"/>
          </p:nvPr>
        </p:nvSpPr>
        <p:spPr/>
        <p:txBody>
          <a:bodyPr/>
          <a:lstStyle/>
          <a:p>
            <a:fld id="{D997B228-5BA2-6541-B733-5208C444D3B2}" type="slidenum">
              <a:rPr lang="en-US" smtClean="0"/>
              <a:t>9</a:t>
            </a:fld>
            <a:endParaRPr lang="en-US"/>
          </a:p>
        </p:txBody>
      </p:sp>
    </p:spTree>
    <p:extLst>
      <p:ext uri="{BB962C8B-B14F-4D97-AF65-F5344CB8AC3E}">
        <p14:creationId xmlns:p14="http://schemas.microsoft.com/office/powerpoint/2010/main" val="17867471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4/29/21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4/29/21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4/29/21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4/29/21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4/29/21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4/29/21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4/29/21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4/29/21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4/29/21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slideLayout" Target="../slideLayouts/slideLayout7.xml"/><Relationship Id="rId7" Type="http://schemas.openxmlformats.org/officeDocument/2006/relationships/image" Target="../media/image3.svg"/><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4.png"/><Relationship Id="rId5" Type="http://schemas.openxmlformats.org/officeDocument/2006/relationships/image" Target="../media/image11.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4.png"/><Relationship Id="rId5" Type="http://schemas.openxmlformats.org/officeDocument/2006/relationships/image" Target="../media/image12.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4.png"/><Relationship Id="rId5" Type="http://schemas.openxmlformats.org/officeDocument/2006/relationships/image" Target="../media/image13.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4.png"/><Relationship Id="rId5" Type="http://schemas.openxmlformats.org/officeDocument/2006/relationships/image" Target="../media/image14.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16.png"/><Relationship Id="rId5" Type="http://schemas.openxmlformats.org/officeDocument/2006/relationships/image" Target="../media/image17.png"/><Relationship Id="rId4"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16.m4a"/><Relationship Id="rId1" Type="http://schemas.microsoft.com/office/2007/relationships/media" Target="../media/media16.m4a"/><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6.png"/><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16.png"/><Relationship Id="rId5" Type="http://schemas.openxmlformats.org/officeDocument/2006/relationships/image" Target="../media/image22.png"/><Relationship Id="rId4"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16.png"/><Relationship Id="rId5" Type="http://schemas.openxmlformats.org/officeDocument/2006/relationships/image" Target="../media/image23.png"/><Relationship Id="rId4"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4.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16.png"/><Relationship Id="rId5" Type="http://schemas.openxmlformats.org/officeDocument/2006/relationships/image" Target="../media/image24.png"/><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16.png"/><Relationship Id="rId5" Type="http://schemas.openxmlformats.org/officeDocument/2006/relationships/image" Target="../media/image25.png"/><Relationship Id="rId4"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2.m4a"/><Relationship Id="rId1" Type="http://schemas.microsoft.com/office/2007/relationships/media" Target="../media/media22.m4a"/><Relationship Id="rId6" Type="http://schemas.openxmlformats.org/officeDocument/2006/relationships/image" Target="../media/image26.png"/><Relationship Id="rId5" Type="http://schemas.openxmlformats.org/officeDocument/2006/relationships/image" Target="../media/image16.png"/><Relationship Id="rId4"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slideLayout" Target="../slideLayouts/slideLayout7.xml"/><Relationship Id="rId7" Type="http://schemas.openxmlformats.org/officeDocument/2006/relationships/image" Target="../media/image29.svg"/><Relationship Id="rId2" Type="http://schemas.openxmlformats.org/officeDocument/2006/relationships/audio" Target="../media/media23.m4a"/><Relationship Id="rId1" Type="http://schemas.microsoft.com/office/2007/relationships/media" Target="../media/media23.m4a"/><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4.m4a"/><Relationship Id="rId1" Type="http://schemas.microsoft.com/office/2007/relationships/media" Target="../media/media24.m4a"/><Relationship Id="rId5" Type="http://schemas.openxmlformats.org/officeDocument/2006/relationships/image" Target="../media/image30.png"/><Relationship Id="rId4" Type="http://schemas.openxmlformats.org/officeDocument/2006/relationships/image" Target="../media/image16.png"/></Relationships>
</file>

<file path=ppt/slides/_rels/slide25.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audio" Target="../media/media25.m4a"/><Relationship Id="rId7" Type="http://schemas.openxmlformats.org/officeDocument/2006/relationships/image" Target="../media/image32.png"/><Relationship Id="rId2" Type="http://schemas.microsoft.com/office/2007/relationships/media" Target="../media/media25.m4a"/><Relationship Id="rId1" Type="http://schemas.openxmlformats.org/officeDocument/2006/relationships/themeOverride" Target="../theme/themeOverride1.xml"/><Relationship Id="rId6" Type="http://schemas.openxmlformats.org/officeDocument/2006/relationships/image" Target="../media/image31.png"/><Relationship Id="rId5" Type="http://schemas.openxmlformats.org/officeDocument/2006/relationships/image" Target="../media/image16.png"/><Relationship Id="rId4"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audio" Target="../media/media25.m4a"/><Relationship Id="rId2" Type="http://schemas.microsoft.com/office/2007/relationships/media" Target="../media/media25.m4a"/><Relationship Id="rId1" Type="http://schemas.openxmlformats.org/officeDocument/2006/relationships/themeOverride" Target="../theme/themeOverride2.xml"/><Relationship Id="rId5" Type="http://schemas.openxmlformats.org/officeDocument/2006/relationships/image" Target="../media/image16.png"/><Relationship Id="rId4"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6.m4a"/><Relationship Id="rId1" Type="http://schemas.microsoft.com/office/2007/relationships/media" Target="../media/media26.m4a"/><Relationship Id="rId4" Type="http://schemas.openxmlformats.org/officeDocument/2006/relationships/image" Target="../media/image1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27.m4a"/><Relationship Id="rId1" Type="http://schemas.microsoft.com/office/2007/relationships/media" Target="../media/media27.m4a"/><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4.png"/><Relationship Id="rId5" Type="http://schemas.openxmlformats.org/officeDocument/2006/relationships/image" Target="../media/image5.jpe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4.png"/><Relationship Id="rId5" Type="http://schemas.openxmlformats.org/officeDocument/2006/relationships/image" Target="../media/image7.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4.png"/><Relationship Id="rId5" Type="http://schemas.openxmlformats.org/officeDocument/2006/relationships/image" Target="../media/image8.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4.png"/><Relationship Id="rId5" Type="http://schemas.openxmlformats.org/officeDocument/2006/relationships/image" Target="../media/image9.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4.png"/><Relationship Id="rId5" Type="http://schemas.openxmlformats.org/officeDocument/2006/relationships/image" Target="../media/image10.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32633" b="14814"/>
          <a:stretch>
            <a:fillRect/>
          </a:stretch>
        </p:blipFill>
        <p:spPr>
          <a:xfrm>
            <a:off x="0" y="4881049"/>
            <a:ext cx="18288000" cy="5405951"/>
          </a:xfrm>
          <a:prstGeom prst="rect">
            <a:avLst/>
          </a:prstGeom>
        </p:spPr>
      </p:pic>
      <p:pic>
        <p:nvPicPr>
          <p:cNvPr id="3" name="Picture 3"/>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7080230" y="1028700"/>
            <a:ext cx="179070" cy="179070"/>
          </a:xfrm>
          <a:prstGeom prst="rect">
            <a:avLst/>
          </a:prstGeom>
        </p:spPr>
      </p:pic>
      <p:sp>
        <p:nvSpPr>
          <p:cNvPr id="4" name="TextBox 4"/>
          <p:cNvSpPr txBox="1"/>
          <p:nvPr/>
        </p:nvSpPr>
        <p:spPr>
          <a:xfrm>
            <a:off x="1028700" y="991279"/>
            <a:ext cx="16892161" cy="2510790"/>
          </a:xfrm>
          <a:prstGeom prst="rect">
            <a:avLst/>
          </a:prstGeom>
        </p:spPr>
        <p:txBody>
          <a:bodyPr lIns="0" tIns="0" rIns="0" bIns="0" rtlCol="0" anchor="t">
            <a:spAutoFit/>
          </a:bodyPr>
          <a:lstStyle/>
          <a:p>
            <a:pPr>
              <a:lnSpc>
                <a:spcPts val="9600"/>
              </a:lnSpc>
            </a:pPr>
            <a:r>
              <a:rPr lang="en-US" sz="9600">
                <a:solidFill>
                  <a:srgbClr val="DFDFDF"/>
                </a:solidFill>
                <a:latin typeface="HK Grotesk Bold Bold"/>
              </a:rPr>
              <a:t>Titanic - Machine Learning from Disaster </a:t>
            </a:r>
          </a:p>
        </p:txBody>
      </p:sp>
      <p:sp>
        <p:nvSpPr>
          <p:cNvPr id="5" name="TextBox 5"/>
          <p:cNvSpPr txBox="1"/>
          <p:nvPr/>
        </p:nvSpPr>
        <p:spPr>
          <a:xfrm>
            <a:off x="1404548" y="981075"/>
            <a:ext cx="13398857" cy="405765"/>
          </a:xfrm>
          <a:prstGeom prst="rect">
            <a:avLst/>
          </a:prstGeom>
        </p:spPr>
        <p:txBody>
          <a:bodyPr lIns="0" tIns="0" rIns="0" bIns="0" rtlCol="0" anchor="t">
            <a:spAutoFit/>
          </a:bodyPr>
          <a:lstStyle/>
          <a:p>
            <a:pPr>
              <a:lnSpc>
                <a:spcPts val="3359"/>
              </a:lnSpc>
            </a:pPr>
            <a:endParaRPr/>
          </a:p>
        </p:txBody>
      </p:sp>
      <p:sp>
        <p:nvSpPr>
          <p:cNvPr id="6" name="TextBox 6"/>
          <p:cNvSpPr txBox="1"/>
          <p:nvPr/>
        </p:nvSpPr>
        <p:spPr>
          <a:xfrm>
            <a:off x="1028700" y="3920845"/>
            <a:ext cx="13398857" cy="556895"/>
          </a:xfrm>
          <a:prstGeom prst="rect">
            <a:avLst/>
          </a:prstGeom>
        </p:spPr>
        <p:txBody>
          <a:bodyPr lIns="0" tIns="0" rIns="0" bIns="0" rtlCol="0" anchor="t">
            <a:spAutoFit/>
          </a:bodyPr>
          <a:lstStyle/>
          <a:p>
            <a:pPr>
              <a:lnSpc>
                <a:spcPts val="4480"/>
              </a:lnSpc>
            </a:pPr>
            <a:r>
              <a:rPr lang="en-US" sz="3200">
                <a:solidFill>
                  <a:srgbClr val="DFDFDF"/>
                </a:solidFill>
                <a:latin typeface="HK Grotesk Light"/>
              </a:rPr>
              <a:t>By Zhelu Mai  and Lilian Hall </a:t>
            </a:r>
          </a:p>
        </p:txBody>
      </p:sp>
      <p:sp>
        <p:nvSpPr>
          <p:cNvPr id="7" name="TextBox 7"/>
          <p:cNvSpPr txBox="1"/>
          <p:nvPr/>
        </p:nvSpPr>
        <p:spPr>
          <a:xfrm>
            <a:off x="12991563" y="4199292"/>
            <a:ext cx="4929298" cy="432939"/>
          </a:xfrm>
          <a:prstGeom prst="rect">
            <a:avLst/>
          </a:prstGeom>
        </p:spPr>
        <p:txBody>
          <a:bodyPr wrap="square" lIns="0" tIns="0" rIns="0" bIns="0" rtlCol="0" anchor="t">
            <a:spAutoFit/>
          </a:bodyPr>
          <a:lstStyle/>
          <a:p>
            <a:pPr algn="r">
              <a:lnSpc>
                <a:spcPts val="3507"/>
              </a:lnSpc>
              <a:spcBef>
                <a:spcPct val="0"/>
              </a:spcBef>
            </a:pPr>
            <a:r>
              <a:rPr lang="en-US" sz="2505" dirty="0">
                <a:solidFill>
                  <a:srgbClr val="FFFFFF"/>
                </a:solidFill>
                <a:latin typeface="HK Grotesk Medium Bold"/>
              </a:rPr>
              <a:t>Group 1 - BCIS 5100 Final Project</a:t>
            </a:r>
          </a:p>
        </p:txBody>
      </p:sp>
      <p:pic>
        <p:nvPicPr>
          <p:cNvPr id="9" name="Audio 8">
            <a:hlinkClick r:id="" action="ppaction://media"/>
            <a:extLst>
              <a:ext uri="{FF2B5EF4-FFF2-40B4-BE49-F238E27FC236}">
                <a16:creationId xmlns:a16="http://schemas.microsoft.com/office/drawing/2014/main" id="{0DCAB879-9DB5-354E-8638-26FD035A9C6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5341"/>
    </mc:Choice>
    <mc:Fallback xmlns="">
      <p:transition spd="slow" advTm="153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350444" y="3419533"/>
            <a:ext cx="8666073" cy="5838767"/>
          </a:xfrm>
          <a:prstGeom prst="rect">
            <a:avLst/>
          </a:prstGeom>
        </p:spPr>
      </p:pic>
      <p:sp>
        <p:nvSpPr>
          <p:cNvPr id="5" name="TextBox 5"/>
          <p:cNvSpPr txBox="1"/>
          <p:nvPr/>
        </p:nvSpPr>
        <p:spPr>
          <a:xfrm>
            <a:off x="11311771" y="3419533"/>
            <a:ext cx="5947529" cy="2095500"/>
          </a:xfrm>
          <a:prstGeom prst="rect">
            <a:avLst/>
          </a:prstGeom>
        </p:spPr>
        <p:txBody>
          <a:bodyPr lIns="0" tIns="0" rIns="0" bIns="0" rtlCol="0" anchor="t">
            <a:spAutoFit/>
          </a:bodyPr>
          <a:lstStyle/>
          <a:p>
            <a:pPr>
              <a:lnSpc>
                <a:spcPts val="3360"/>
              </a:lnSpc>
            </a:pPr>
            <a:r>
              <a:rPr lang="en-US" sz="2800" dirty="0">
                <a:solidFill>
                  <a:srgbClr val="F1F1F1"/>
                </a:solidFill>
                <a:latin typeface="HK Grotesk Light"/>
              </a:rPr>
              <a:t>There are quite a few children from 0 to 10 years old and then there's a skewed pattern more toward the younger passengers ages 20-30 years old.</a:t>
            </a:r>
          </a:p>
        </p:txBody>
      </p:sp>
      <p:sp>
        <p:nvSpPr>
          <p:cNvPr id="6" name="TextBox 6"/>
          <p:cNvSpPr txBox="1"/>
          <p:nvPr/>
        </p:nvSpPr>
        <p:spPr>
          <a:xfrm>
            <a:off x="2350444" y="1402944"/>
            <a:ext cx="15181798" cy="909955"/>
          </a:xfrm>
          <a:prstGeom prst="rect">
            <a:avLst/>
          </a:prstGeom>
        </p:spPr>
        <p:txBody>
          <a:bodyPr lIns="0" tIns="0" rIns="0" bIns="0" rtlCol="0" anchor="t">
            <a:spAutoFit/>
          </a:bodyPr>
          <a:lstStyle/>
          <a:p>
            <a:pPr>
              <a:lnSpc>
                <a:spcPts val="7040"/>
              </a:lnSpc>
            </a:pPr>
            <a:r>
              <a:rPr lang="en-US" sz="6400" b="1" dirty="0">
                <a:solidFill>
                  <a:srgbClr val="F1F1F1"/>
                </a:solidFill>
                <a:latin typeface="HK Grotesk Bold Bold"/>
              </a:rPr>
              <a:t>Data Exploration through Visualization </a:t>
            </a:r>
          </a:p>
        </p:txBody>
      </p:sp>
      <p:sp>
        <p:nvSpPr>
          <p:cNvPr id="7" name="TextBox 7"/>
          <p:cNvSpPr txBox="1"/>
          <p:nvPr/>
        </p:nvSpPr>
        <p:spPr>
          <a:xfrm>
            <a:off x="2350444" y="2594644"/>
            <a:ext cx="7113737" cy="476250"/>
          </a:xfrm>
          <a:prstGeom prst="rect">
            <a:avLst/>
          </a:prstGeom>
        </p:spPr>
        <p:txBody>
          <a:bodyPr lIns="0" tIns="0" rIns="0" bIns="0" rtlCol="0" anchor="t">
            <a:spAutoFit/>
          </a:bodyPr>
          <a:lstStyle/>
          <a:p>
            <a:pPr>
              <a:lnSpc>
                <a:spcPts val="3720"/>
              </a:lnSpc>
            </a:pPr>
            <a:r>
              <a:rPr lang="en-US" sz="3100">
                <a:solidFill>
                  <a:srgbClr val="F1F1F1"/>
                </a:solidFill>
                <a:latin typeface="HK Grotesk Medium"/>
              </a:rPr>
              <a:t>What are the Ages of Passengers ?</a:t>
            </a:r>
          </a:p>
        </p:txBody>
      </p:sp>
      <p:pic>
        <p:nvPicPr>
          <p:cNvPr id="3" name="Audio 2">
            <a:hlinkClick r:id="" action="ppaction://media"/>
            <a:extLst>
              <a:ext uri="{FF2B5EF4-FFF2-40B4-BE49-F238E27FC236}">
                <a16:creationId xmlns:a16="http://schemas.microsoft.com/office/drawing/2014/main" id="{D42EFFCD-AA32-AD4B-8316-07DED0B469AD}"/>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6068"/>
    </mc:Choice>
    <mc:Fallback xmlns="">
      <p:transition spd="slow" advTm="260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63" x="9715500" y="6981825"/>
          <p14:tracePt t="75" x="8267700" y="8782050"/>
          <p14:tracePt t="82" x="8124825" y="8982075"/>
          <p14:tracePt t="87" x="8020050" y="9144000"/>
          <p14:tracePt t="94" x="7924800" y="9267825"/>
          <p14:tracePt t="103" x="7839075" y="9391650"/>
          <p14:tracePt t="110" x="7820025" y="9429750"/>
          <p14:tracePt t="120" x="7762875" y="9496425"/>
          <p14:tracePt t="127" x="7734300" y="9553575"/>
          <p14:tracePt t="136" x="7715250" y="9591675"/>
          <p14:tracePt t="143" x="7696200" y="9610725"/>
          <p14:tracePt t="153" x="7677150" y="9629775"/>
          <p14:tracePt t="159" x="7658100" y="9639300"/>
          <p14:tracePt t="175" x="7658100" y="9658350"/>
          <p14:tracePt t="403" x="7620000" y="9658350"/>
          <p14:tracePt t="411" x="7553325" y="9677400"/>
          <p14:tracePt t="419" x="7477125" y="9715500"/>
          <p14:tracePt t="426" x="7391400" y="9753600"/>
          <p14:tracePt t="437" x="7296150" y="9782175"/>
          <p14:tracePt t="443" x="7210425" y="9801225"/>
          <p14:tracePt t="451" x="7124700" y="9839325"/>
          <p14:tracePt t="459" x="7067550" y="9877425"/>
          <p14:tracePt t="467" x="6924675" y="9915525"/>
          <p14:tracePt t="475" x="6867525" y="9944100"/>
          <p14:tracePt t="484" x="6715125" y="10001250"/>
          <p14:tracePt t="491" x="6619875" y="10020300"/>
          <p14:tracePt t="500" x="6553200" y="10039350"/>
          <p14:tracePt t="508" x="6496050" y="10058400"/>
          <p14:tracePt t="516" x="6438900" y="10067925"/>
          <p14:tracePt t="524" x="6391275" y="10086975"/>
          <p14:tracePt t="532" x="6353175" y="10106025"/>
          <p14:tracePt t="541" x="6296025" y="10125075"/>
          <p14:tracePt t="548" x="6267450" y="10144125"/>
          <p14:tracePt t="557" x="6229350" y="10163175"/>
          <p14:tracePt t="564" x="6191250" y="10182225"/>
          <p14:tracePt t="574" x="6153150" y="10201275"/>
          <p14:tracePt t="581" x="6124575" y="10210800"/>
          <p14:tracePt t="590" x="6105525" y="10229850"/>
          <p14:tracePt t="597" x="6067425" y="10248900"/>
          <p14:tracePt t="607" x="6048375" y="10267950"/>
          <p14:tracePt t="763" x="5962650" y="10248900"/>
          <p14:tracePt t="768" x="6029325" y="10201275"/>
          <p14:tracePt t="775" x="6086475" y="10106025"/>
          <p14:tracePt t="791" x="6172200" y="10020300"/>
          <p14:tracePt t="792" x="6334125" y="9877425"/>
          <p14:tracePt t="799" x="6438900" y="9782175"/>
          <p14:tracePt t="807" x="6562725" y="9677400"/>
          <p14:tracePt t="816" x="6638925" y="9610725"/>
          <p14:tracePt t="824" x="6762750" y="9534525"/>
          <p14:tracePt t="832" x="6905625" y="9429750"/>
          <p14:tracePt t="840" x="7010400" y="9334500"/>
          <p14:tracePt t="848" x="7143750" y="9267825"/>
          <p14:tracePt t="857" x="7248525" y="9191625"/>
          <p14:tracePt t="864" x="7353300" y="9124950"/>
          <p14:tracePt t="874" x="7477125" y="9086850"/>
          <p14:tracePt t="880" x="7572375" y="9048750"/>
          <p14:tracePt t="891" x="7658100" y="9020175"/>
          <p14:tracePt t="897" x="7734300" y="9001125"/>
          <p14:tracePt t="906" x="7762875" y="8982075"/>
          <p14:tracePt t="913" x="7839075" y="8982075"/>
          <p14:tracePt t="921" x="7886700" y="8963025"/>
          <p14:tracePt t="929" x="7943850" y="8963025"/>
          <p14:tracePt t="937" x="8001000" y="8963025"/>
          <p14:tracePt t="946" x="8039100" y="8963025"/>
          <p14:tracePt t="1303" x="8039100" y="8943975"/>
          <p14:tracePt t="1311" x="8105775" y="8877300"/>
          <p14:tracePt t="1318" x="8181975" y="8801100"/>
          <p14:tracePt t="1326" x="8286750" y="8734425"/>
          <p14:tracePt t="1335" x="8391525" y="8658225"/>
          <p14:tracePt t="1343" x="8553450" y="8572500"/>
          <p14:tracePt t="1351" x="8715375" y="8477250"/>
          <p14:tracePt t="1359" x="8896350" y="8353425"/>
          <p14:tracePt t="1367" x="9220200" y="8191500"/>
          <p14:tracePt t="1376" x="9572625" y="8010525"/>
          <p14:tracePt t="1383" x="9753600" y="7943850"/>
          <p14:tracePt t="1392" x="10106025" y="7781925"/>
          <p14:tracePt t="1399" x="10687050" y="7534275"/>
          <p14:tracePt t="1409" x="10839450" y="7458075"/>
          <p14:tracePt t="1415" x="11134725" y="7315200"/>
          <p14:tracePt t="1425" x="11239500" y="7267575"/>
          <p14:tracePt t="1431" x="11430000" y="7153275"/>
          <p14:tracePt t="1441" x="11630025" y="7067550"/>
          <p14:tracePt t="1448" x="11772900" y="6981825"/>
          <p14:tracePt t="1457" x="11896725" y="6924675"/>
          <p14:tracePt t="1464" x="11934825" y="6905625"/>
          <p14:tracePt t="1472" x="12011025" y="6848475"/>
          <p14:tracePt t="1481" x="12058650" y="6819900"/>
          <p14:tracePt t="2057" x="12115800" y="6819900"/>
          <p14:tracePt t="2067" x="12325350" y="6819900"/>
          <p14:tracePt t="2075" x="12487275" y="6819900"/>
          <p14:tracePt t="2080" x="12668250" y="6829425"/>
          <p14:tracePt t="2088" x="12868275" y="6867525"/>
          <p14:tracePt t="2096" x="13058775" y="6905625"/>
          <p14:tracePt t="2104" x="13201650" y="6943725"/>
          <p14:tracePt t="2113" x="13344525" y="6981825"/>
          <p14:tracePt t="2121" x="13477875" y="6991350"/>
          <p14:tracePt t="2128" x="13582650" y="7029450"/>
          <p14:tracePt t="2137" x="13792200" y="7067550"/>
          <p14:tracePt t="2145" x="13954125" y="7105650"/>
          <p14:tracePt t="2153" x="14116050" y="7124700"/>
          <p14:tracePt t="4601" x="14011275" y="7124700"/>
          <p14:tracePt t="4609" x="13887450" y="7105650"/>
          <p14:tracePt t="4617" x="13763625" y="7067550"/>
          <p14:tracePt t="4625" x="13620750" y="7048500"/>
          <p14:tracePt t="4633" x="13496925" y="7029450"/>
          <p14:tracePt t="4641" x="13344525" y="7010400"/>
          <p14:tracePt t="4650" x="13239750" y="6991350"/>
          <p14:tracePt t="4657" x="13115925" y="6981825"/>
          <p14:tracePt t="4666" x="13011150" y="6981825"/>
          <p14:tracePt t="4674" x="12753975" y="6924675"/>
          <p14:tracePt t="4682" x="12506325" y="6905625"/>
          <p14:tracePt t="4690" x="12277725" y="6867525"/>
          <p14:tracePt t="4698" x="12058650" y="6829425"/>
          <p14:tracePt t="4707" x="11830050" y="6800850"/>
          <p14:tracePt t="4714" x="11610975" y="6762750"/>
          <p14:tracePt t="4724" x="11506200" y="6743700"/>
          <p14:tracePt t="4730" x="11306175" y="6724650"/>
          <p14:tracePt t="4741" x="11163300" y="6705600"/>
          <p14:tracePt t="4746" x="11001375" y="6705600"/>
          <p14:tracePt t="4757" x="10877550" y="6705600"/>
          <p14:tracePt t="4762" x="10753725" y="6705600"/>
          <p14:tracePt t="4772" x="10668000" y="6705600"/>
          <p14:tracePt t="4779" x="10591800" y="6705600"/>
          <p14:tracePt t="4789" x="10525125" y="6705600"/>
          <p14:tracePt t="4795" x="10487025" y="6705600"/>
          <p14:tracePt t="4806" x="10429875" y="6705600"/>
          <p14:tracePt t="4811" x="10401300" y="6705600"/>
          <p14:tracePt t="4822" x="10363200" y="6705600"/>
          <p14:tracePt t="4827" x="10325100" y="6705600"/>
          <p14:tracePt t="4840" x="10306050" y="6724650"/>
          <p14:tracePt t="4843" x="10287000" y="6724650"/>
          <p14:tracePt t="4856" x="10267950" y="6724650"/>
          <p14:tracePt t="5275" x="10220325" y="6724650"/>
          <p14:tracePt t="5282" x="10144125" y="6724650"/>
          <p14:tracePt t="5294" x="10077450" y="6724650"/>
          <p14:tracePt t="5298" x="9963150" y="6743700"/>
          <p14:tracePt t="5307" x="9877425" y="6762750"/>
          <p14:tracePt t="5314" x="9753600" y="6781800"/>
          <p14:tracePt t="5322" x="9363075" y="6848475"/>
          <p14:tracePt t="5331" x="9220200" y="6867525"/>
          <p14:tracePt t="5340" x="8924925" y="6905625"/>
          <p14:tracePt t="5348" x="8391525" y="6981825"/>
          <p14:tracePt t="5354" x="8039100" y="7048500"/>
          <p14:tracePt t="5363" x="7839075" y="7067550"/>
          <p14:tracePt t="5370" x="7229475" y="7172325"/>
          <p14:tracePt t="5381" x="6838950" y="7229475"/>
          <p14:tracePt t="5387" x="6638925" y="7267575"/>
          <p14:tracePt t="5397" x="6315075" y="7334250"/>
          <p14:tracePt t="5403" x="5991225" y="7410450"/>
          <p14:tracePt t="5413" x="5724525" y="7477125"/>
          <p14:tracePt t="5419" x="5619750" y="7496175"/>
          <p14:tracePt t="5429" x="5400675" y="7553325"/>
          <p14:tracePt t="5435" x="5229225" y="7581900"/>
          <p14:tracePt t="5446" x="5095875" y="7620000"/>
          <p14:tracePt t="5452" x="5048250" y="7639050"/>
          <p14:tracePt t="5463" x="4953000" y="7658100"/>
          <p14:tracePt t="5468" x="4886325" y="7677150"/>
          <p14:tracePt t="5479" x="4810125" y="7696200"/>
          <p14:tracePt t="5484" x="4762500" y="7715250"/>
          <p14:tracePt t="5496" x="4743450" y="7715250"/>
          <p14:tracePt t="5500" x="4705350" y="7724775"/>
          <p14:tracePt t="5513" x="4667250" y="7724775"/>
          <p14:tracePt t="5516" x="4648200" y="7724775"/>
          <p14:tracePt t="5865" x="4600575" y="7724775"/>
          <p14:tracePt t="5874" x="4543425" y="7724775"/>
          <p14:tracePt t="5881" x="4505325" y="7724775"/>
          <p14:tracePt t="5889" x="4438650" y="7715250"/>
          <p14:tracePt t="5897" x="4381500" y="7696200"/>
          <p14:tracePt t="5906" x="4314825" y="7677150"/>
          <p14:tracePt t="5913" x="4200525" y="7677150"/>
          <p14:tracePt t="5922" x="4057650" y="7658100"/>
          <p14:tracePt t="5932" x="3952875" y="7639050"/>
          <p14:tracePt t="5938" x="3829050" y="7639050"/>
          <p14:tracePt t="5946" x="3724275" y="7639050"/>
          <p14:tracePt t="5954" x="3609975" y="7639050"/>
          <p14:tracePt t="5962" x="3524250" y="7639050"/>
          <p14:tracePt t="5970" x="3438525" y="7639050"/>
          <p14:tracePt t="5979" x="3362325" y="7639050"/>
          <p14:tracePt t="5986" x="3295650" y="7639050"/>
          <p14:tracePt t="5995" x="3257550" y="7639050"/>
          <p14:tracePt t="6003" x="3200400" y="7639050"/>
          <p14:tracePt t="6011" x="3152775" y="7639050"/>
          <p14:tracePt t="6019" x="3095625" y="7639050"/>
          <p14:tracePt t="6027" x="3057525" y="7639050"/>
          <p14:tracePt t="6035" x="3038475" y="7639050"/>
          <p14:tracePt t="6044" x="3009900" y="7639050"/>
          <p14:tracePt t="6051" x="2990850" y="7620000"/>
          <p14:tracePt t="6059" x="2971800" y="7620000"/>
          <p14:tracePt t="6067" x="2952750" y="7620000"/>
          <p14:tracePt t="6075" x="2933700" y="7600950"/>
          <p14:tracePt t="6084" x="2914650" y="7600950"/>
          <p14:tracePt t="6092" x="2914650" y="7581900"/>
          <p14:tracePt t="6101" x="2895600" y="7581900"/>
          <p14:tracePt t="6116" x="2876550" y="7572375"/>
          <p14:tracePt t="6124" x="2867025" y="7572375"/>
          <p14:tracePt t="6133" x="2828925" y="7572375"/>
          <p14:tracePt t="6140" x="2809875" y="7553325"/>
          <p14:tracePt t="6149" x="2771775" y="7553325"/>
          <p14:tracePt t="6157" x="2724150" y="7553325"/>
          <p14:tracePt t="6166" x="2686050" y="7553325"/>
          <p14:tracePt t="6173" x="2647950" y="7553325"/>
          <p14:tracePt t="6183" x="2609850" y="7553325"/>
          <p14:tracePt t="6190" x="2581275" y="7553325"/>
          <p14:tracePt t="6197" x="2543175" y="7553325"/>
          <p14:tracePt t="6206" x="2524125" y="7553325"/>
          <p14:tracePt t="6215" x="2505075" y="7553325"/>
          <p14:tracePt t="6221" x="2486025" y="7553325"/>
          <p14:tracePt t="6238" x="2466975" y="7553325"/>
          <p14:tracePt t="6270" x="2505075" y="7553325"/>
          <p14:tracePt t="6279" x="2562225" y="7553325"/>
          <p14:tracePt t="6286" x="2628900" y="7553325"/>
          <p14:tracePt t="6295" x="2724150" y="7553325"/>
          <p14:tracePt t="6303" x="2828925" y="7553325"/>
          <p14:tracePt t="6311" x="2914650" y="7581900"/>
          <p14:tracePt t="6319" x="3019425" y="7620000"/>
          <p14:tracePt t="6327" x="3114675" y="7658100"/>
          <p14:tracePt t="6335" x="3200400" y="7696200"/>
          <p14:tracePt t="6343" x="3257550" y="7724775"/>
          <p14:tracePt t="6351" x="3295650" y="7743825"/>
          <p14:tracePt t="6359" x="3324225" y="7800975"/>
          <p14:tracePt t="6367" x="3381375" y="7839075"/>
          <p14:tracePt t="6375" x="3400425" y="7858125"/>
          <p14:tracePt t="6383" x="3438525" y="7886700"/>
          <p14:tracePt t="6392" x="3457575" y="7924800"/>
          <p14:tracePt t="6399" x="3467100" y="7943850"/>
          <p14:tracePt t="6408" x="3486150" y="7962900"/>
          <p14:tracePt t="6417" x="3505200" y="7962900"/>
          <p14:tracePt t="6424" x="3524250" y="7981950"/>
          <p14:tracePt t="6441" x="3543300" y="8001000"/>
          <p14:tracePt t="6449" x="3562350" y="8001000"/>
          <p14:tracePt t="6457" x="3600450" y="8001000"/>
          <p14:tracePt t="6466" x="3609975" y="8001000"/>
          <p14:tracePt t="6473" x="3648075" y="8001000"/>
          <p14:tracePt t="6482" x="3686175" y="8001000"/>
          <p14:tracePt t="6489" x="3743325" y="8001000"/>
          <p14:tracePt t="6497" x="3790950" y="8001000"/>
          <p14:tracePt t="6506" x="3848100" y="8001000"/>
          <p14:tracePt t="6516" x="3905250" y="8001000"/>
          <p14:tracePt t="6521" x="3914775" y="8001000"/>
          <p14:tracePt t="6529" x="3971925" y="7981950"/>
          <p14:tracePt t="6538" x="4010025" y="7962900"/>
          <p14:tracePt t="6546" x="4057650" y="7962900"/>
          <p14:tracePt t="6554" x="4095750" y="7962900"/>
          <p14:tracePt t="6562" x="4133850" y="7962900"/>
          <p14:tracePt t="6570" x="4171950" y="7962900"/>
          <p14:tracePt t="6578" x="4191000" y="7962900"/>
          <p14:tracePt t="6587" x="4200525" y="7962900"/>
          <p14:tracePt t="6594" x="4238625" y="7962900"/>
          <p14:tracePt t="6602" x="4257675" y="7962900"/>
          <p14:tracePt t="6611" x="4276725" y="7962900"/>
          <p14:tracePt t="6627" x="4295775" y="7962900"/>
          <p14:tracePt t="6643" x="4314825" y="7962900"/>
          <p14:tracePt t="6668" x="4333875" y="7962900"/>
          <p14:tracePt t="6675" x="4333875" y="7943850"/>
          <p14:tracePt t="7681" x="4352925" y="7943850"/>
          <p14:tracePt t="7697" x="4362450" y="7943850"/>
          <p14:tracePt t="7704" x="4362450" y="7962900"/>
          <p14:tracePt t="7713" x="4381500" y="7962900"/>
          <p14:tracePt t="7721" x="4400550" y="7962900"/>
          <p14:tracePt t="7729" x="4400550" y="7981950"/>
          <p14:tracePt t="7745" x="4419600" y="7981950"/>
          <p14:tracePt t="7753" x="4419600" y="8001000"/>
          <p14:tracePt t="7827" x="4419600" y="8010525"/>
          <p14:tracePt t="7843" x="4400550" y="8010525"/>
          <p14:tracePt t="7851" x="4381500" y="8010525"/>
          <p14:tracePt t="7867" x="4362450" y="8010525"/>
          <p14:tracePt t="7875" x="4352925" y="8010525"/>
          <p14:tracePt t="7883" x="4333875" y="8010525"/>
          <p14:tracePt t="7892" x="4314825" y="8029575"/>
          <p14:tracePt t="7899" x="4295775" y="8029575"/>
          <p14:tracePt t="7907" x="4276725" y="8029575"/>
          <p14:tracePt t="7916" x="4257675" y="8029575"/>
          <p14:tracePt t="7923" x="4238625" y="8048625"/>
          <p14:tracePt t="7932" x="4219575" y="8048625"/>
          <p14:tracePt t="7940" x="4200525" y="8048625"/>
          <p14:tracePt t="7948" x="4191000" y="8048625"/>
          <p14:tracePt t="7957" x="4171950" y="8048625"/>
          <p14:tracePt t="7964" x="4152900" y="8048625"/>
          <p14:tracePt t="7973" x="4133850" y="8067675"/>
          <p14:tracePt t="7990" x="4114800" y="8067675"/>
          <p14:tracePt t="8005" x="4095750" y="8067675"/>
          <p14:tracePt t="8045" x="4076700" y="8067675"/>
          <p14:tracePt t="8622" x="4095750" y="8067675"/>
          <p14:tracePt t="8629" x="4114800" y="8067675"/>
          <p14:tracePt t="8637" x="4133850" y="8067675"/>
          <p14:tracePt t="8644" x="4171950" y="8067675"/>
          <p14:tracePt t="8653" x="4191000" y="8067675"/>
          <p14:tracePt t="8661" x="4200525" y="8067675"/>
          <p14:tracePt t="8669" x="4219575" y="8067675"/>
          <p14:tracePt t="8685" x="4238625" y="8067675"/>
          <p14:tracePt t="8693" x="4257675" y="8067675"/>
          <p14:tracePt t="8710" x="4257675" y="8048625"/>
          <p14:tracePt t="8718" x="4276725" y="8048625"/>
          <p14:tracePt t="8775" x="4276725" y="8029575"/>
          <p14:tracePt t="8824" x="4276725" y="8010525"/>
          <p14:tracePt t="8841" x="4276725" y="8001000"/>
          <p14:tracePt t="8850" x="4257675" y="8001000"/>
          <p14:tracePt t="8857" x="4257675" y="7981950"/>
          <p14:tracePt t="8872" x="4238625" y="7962900"/>
          <p14:tracePt t="8880" x="4219575" y="7943850"/>
          <p14:tracePt t="8888" x="4219575" y="7924800"/>
          <p14:tracePt t="8896" x="4200525" y="7924800"/>
          <p14:tracePt t="8904" x="4200525" y="7905750"/>
          <p14:tracePt t="8912" x="4191000" y="7886700"/>
          <p14:tracePt t="8923" x="4171950" y="7886700"/>
          <p14:tracePt t="8937" x="4171950" y="7867650"/>
          <p14:tracePt t="8945" x="4152900" y="7867650"/>
          <p14:tracePt t="8952" x="4133850" y="7867650"/>
          <p14:tracePt t="8969" x="4114800" y="7867650"/>
          <p14:tracePt t="8977" x="4095750" y="7858125"/>
          <p14:tracePt t="8994" x="4076700" y="7858125"/>
          <p14:tracePt t="9001" x="4057650" y="7858125"/>
          <p14:tracePt t="9009" x="4048125" y="7858125"/>
          <p14:tracePt t="9026" x="4029075" y="7858125"/>
          <p14:tracePt t="9034" x="4010025" y="7858125"/>
          <p14:tracePt t="9051" x="3990975" y="7858125"/>
          <p14:tracePt t="9067" x="3971925" y="7858125"/>
          <p14:tracePt t="9084" x="3952875" y="7858125"/>
          <p14:tracePt t="9115" x="3933825" y="7858125"/>
          <p14:tracePt t="9254" x="3914775" y="7858125"/>
          <p14:tracePt t="9285" x="3905250" y="7858125"/>
          <p14:tracePt t="9309" x="3886200" y="7858125"/>
          <p14:tracePt t="9326" x="3867150" y="7839075"/>
          <p14:tracePt t="9341" x="3848100" y="7839075"/>
          <p14:tracePt t="9350" x="3829050" y="7839075"/>
          <p14:tracePt t="9367" x="3810000" y="7839075"/>
          <p14:tracePt t="9374" x="3810000" y="7820025"/>
          <p14:tracePt t="9383" x="3790950" y="7820025"/>
          <p14:tracePt t="9399" x="3771900" y="7820025"/>
          <p14:tracePt t="9431" x="3762375" y="7820025"/>
          <p14:tracePt t="9439" x="3762375" y="7800975"/>
          <p14:tracePt t="9456" x="3743325" y="7800975"/>
          <p14:tracePt t="9497" x="3724275" y="7800975"/>
          <p14:tracePt t="9578" x="3743325" y="7800975"/>
          <p14:tracePt t="9593" x="3762375" y="7800975"/>
          <p14:tracePt t="9601" x="3771900" y="7820025"/>
          <p14:tracePt t="9609" x="3810000" y="7820025"/>
          <p14:tracePt t="9617" x="3829050" y="7839075"/>
          <p14:tracePt t="9625" x="3867150" y="7858125"/>
          <p14:tracePt t="9633" x="3905250" y="7858125"/>
          <p14:tracePt t="9642" x="3914775" y="7886700"/>
          <p14:tracePt t="9650" x="3933825" y="7886700"/>
          <p14:tracePt t="9658" x="3952875" y="7905750"/>
          <p14:tracePt t="9666" x="3971925" y="7905750"/>
          <p14:tracePt t="9674" x="3990975" y="7924800"/>
          <p14:tracePt t="9682" x="4010025" y="7943850"/>
          <p14:tracePt t="9698" x="4010025" y="7962900"/>
          <p14:tracePt t="9708" x="4029075" y="7962900"/>
          <p14:tracePt t="9714" x="4029075" y="7981950"/>
          <p14:tracePt t="9725" x="4048125" y="8001000"/>
          <p14:tracePt t="9731" x="4057650" y="8010525"/>
          <p14:tracePt t="9741" x="4076700" y="8029575"/>
          <p14:tracePt t="9747" x="4095750" y="8048625"/>
          <p14:tracePt t="9757" x="4114800" y="8067675"/>
          <p14:tracePt t="9763" x="4133850" y="8105775"/>
          <p14:tracePt t="9774" x="4152900" y="8105775"/>
          <p14:tracePt t="9779" x="4171950" y="8124825"/>
          <p14:tracePt t="9790" x="4171950" y="8143875"/>
          <p14:tracePt t="9795" x="4191000" y="8143875"/>
          <p14:tracePt t="9812" x="4191000" y="8153400"/>
          <p14:tracePt t="9824" x="4200525" y="8153400"/>
          <p14:tracePt t="9877" x="4200525" y="8143875"/>
          <p14:tracePt t="9894" x="4191000" y="8124825"/>
          <p14:tracePt t="9901" x="4191000" y="8105775"/>
          <p14:tracePt t="9909" x="4171950" y="8105775"/>
          <p14:tracePt t="9917" x="4133850" y="8086725"/>
          <p14:tracePt t="9925" x="4114800" y="8086725"/>
          <p14:tracePt t="9934" x="4095750" y="8067675"/>
          <p14:tracePt t="9941" x="4076700" y="8067675"/>
          <p14:tracePt t="9950" x="4057650" y="8067675"/>
          <p14:tracePt t="9958" x="4048125" y="8048625"/>
          <p14:tracePt t="9975" x="4029075" y="8048625"/>
          <p14:tracePt t="10057" x="4048125" y="8048625"/>
          <p14:tracePt t="10064" x="4076700" y="8048625"/>
          <p14:tracePt t="10072" x="4114800" y="8048625"/>
          <p14:tracePt t="10079" x="4133850" y="8048625"/>
          <p14:tracePt t="10088" x="4171950" y="8048625"/>
          <p14:tracePt t="10096" x="4200525" y="8048625"/>
          <p14:tracePt t="10106" x="4257675" y="8048625"/>
          <p14:tracePt t="10111" x="4276725" y="8048625"/>
          <p14:tracePt t="10120" x="4314825" y="8048625"/>
          <p14:tracePt t="10127" x="4352925" y="8048625"/>
          <p14:tracePt t="10136" x="4362450" y="8048625"/>
          <p14:tracePt t="10145" x="4381500" y="8048625"/>
          <p14:tracePt t="10152" x="4400550" y="8048625"/>
          <p14:tracePt t="10162" x="4400550" y="8067675"/>
          <p14:tracePt t="10168" x="4419600" y="8067675"/>
          <p14:tracePt t="10201" x="4419600" y="8086725"/>
          <p14:tracePt t="10225" x="4400550" y="8086725"/>
          <p14:tracePt t="10233" x="4381500" y="8086725"/>
          <p14:tracePt t="10241" x="4352925" y="8086725"/>
          <p14:tracePt t="10250" x="4333875" y="8086725"/>
          <p14:tracePt t="10257" x="4295775" y="8086725"/>
          <p14:tracePt t="10266" x="4276725" y="8086725"/>
          <p14:tracePt t="10274" x="4257675" y="8086725"/>
          <p14:tracePt t="10282" x="4219575" y="8086725"/>
          <p14:tracePt t="10290" x="4200525" y="8086725"/>
          <p14:tracePt t="10298" x="4191000" y="8086725"/>
          <p14:tracePt t="10307" x="4171950" y="8086725"/>
          <p14:tracePt t="10314" x="4152900" y="8086725"/>
          <p14:tracePt t="10330" x="4133850" y="8086725"/>
          <p14:tracePt t="10339" x="4114800" y="8067675"/>
          <p14:tracePt t="10355" x="4095750" y="8067675"/>
          <p14:tracePt t="10379" x="4095750" y="8048625"/>
          <p14:tracePt t="10436" x="4114800" y="8048625"/>
          <p14:tracePt t="10445" x="4133850" y="8048625"/>
          <p14:tracePt t="10452" x="4171950" y="8048625"/>
          <p14:tracePt t="10468" x="4191000" y="8048625"/>
          <p14:tracePt t="10477" x="4200525" y="8048625"/>
          <p14:tracePt t="10485" x="4219575" y="8048625"/>
          <p14:tracePt t="10517" x="4238625" y="8048625"/>
          <p14:tracePt t="10566" x="4219575" y="8048625"/>
          <p14:tracePt t="10574" x="4200525" y="8048625"/>
          <p14:tracePt t="10582" x="4191000" y="8048625"/>
          <p14:tracePt t="10590" x="4171950" y="8048625"/>
          <p14:tracePt t="10598" x="4152900" y="8048625"/>
          <p14:tracePt t="10607" x="4133850" y="8048625"/>
          <p14:tracePt t="10614" x="4114800" y="8048625"/>
          <p14:tracePt t="10623" x="4095750" y="8048625"/>
          <p14:tracePt t="10630" x="4076700" y="8048625"/>
          <p14:tracePt t="10655" x="4057650" y="8048625"/>
          <p14:tracePt t="10664" x="4057650" y="8029575"/>
          <p14:tracePt t="10713" x="4076700" y="8029575"/>
          <p14:tracePt t="10720" x="4114800" y="8029575"/>
          <p14:tracePt t="10728" x="4133850" y="8029575"/>
          <p14:tracePt t="10736" x="4152900" y="8029575"/>
          <p14:tracePt t="10744" x="4191000" y="8029575"/>
          <p14:tracePt t="10752" x="4200525" y="8029575"/>
          <p14:tracePt t="10768" x="4219575" y="8029575"/>
          <p14:tracePt t="10785" x="4238625" y="8029575"/>
          <p14:tracePt t="10850" x="4219575" y="8029575"/>
          <p14:tracePt t="10858" x="4200525" y="8029575"/>
          <p14:tracePt t="10874" x="4191000" y="8029575"/>
          <p14:tracePt t="10881" x="4171950" y="8029575"/>
          <p14:tracePt t="10890" x="4152900" y="8029575"/>
          <p14:tracePt t="10898" x="4133850" y="8029575"/>
          <p14:tracePt t="10914" x="4114800" y="8029575"/>
          <p14:tracePt t="10938" x="4095750" y="8029575"/>
          <p14:tracePt t="11004" x="4114800" y="8029575"/>
          <p14:tracePt t="11012" x="4133850" y="8029575"/>
          <p14:tracePt t="11020" x="4152900" y="8029575"/>
          <p14:tracePt t="11035" x="4171950" y="8029575"/>
          <p14:tracePt t="11060" x="4191000" y="8029575"/>
          <p14:tracePt t="11118" x="4191000" y="8010525"/>
          <p14:tracePt t="11684" x="4152900" y="8010525"/>
          <p14:tracePt t="11692" x="4133850" y="8010525"/>
          <p14:tracePt t="11701" x="4114800" y="8010525"/>
          <p14:tracePt t="11708" x="4076700" y="8010525"/>
          <p14:tracePt t="11717" x="4057650" y="8010525"/>
          <p14:tracePt t="11724" x="4048125" y="8010525"/>
          <p14:tracePt t="11733" x="4029075" y="8010525"/>
          <p14:tracePt t="11741" x="4010025" y="8010525"/>
          <p14:tracePt t="11749" x="3990975" y="8010525"/>
          <p14:tracePt t="11765" x="3971925" y="8010525"/>
          <p14:tracePt t="11798" x="3952875" y="8010525"/>
          <p14:tracePt t="11912" x="3971925" y="8010525"/>
          <p14:tracePt t="11936" x="3990975" y="8010525"/>
          <p14:tracePt t="11976" x="4010025" y="8010525"/>
          <p14:tracePt t="12058" x="4010025" y="8001000"/>
          <p14:tracePt t="12073" x="3990975" y="8001000"/>
          <p14:tracePt t="12090" x="3990975" y="7981950"/>
          <p14:tracePt t="12097" x="3971925" y="7981950"/>
          <p14:tracePt t="12123" x="3952875" y="7981950"/>
          <p14:tracePt t="12139" x="3933825" y="7981950"/>
          <p14:tracePt t="12154" x="3914775" y="7981950"/>
          <p14:tracePt t="12171" x="3905250" y="7981950"/>
          <p14:tracePt t="12182" x="3886200" y="7981950"/>
          <p14:tracePt t="12203" x="3867150" y="7981950"/>
          <p14:tracePt t="12293" x="3886200" y="7981950"/>
          <p14:tracePt t="12309" x="3905250" y="7981950"/>
          <p14:tracePt t="12316" x="3914775" y="7981950"/>
          <p14:tracePt t="12324" x="3933825" y="7981950"/>
          <p14:tracePt t="12340" x="3952875" y="8001000"/>
          <p14:tracePt t="12348" x="3971925" y="8001000"/>
          <p14:tracePt t="12373" x="3990975" y="8001000"/>
          <p14:tracePt t="12496" x="3971925" y="8001000"/>
          <p14:tracePt t="12513" x="3952875" y="8001000"/>
          <p14:tracePt t="12527" x="3933825" y="8001000"/>
          <p14:tracePt t="12543" x="3914775" y="8001000"/>
          <p14:tracePt t="12584" x="3905250" y="8001000"/>
          <p14:tracePt t="12616" x="3905250" y="7981950"/>
          <p14:tracePt t="12657" x="3914775" y="7981950"/>
          <p14:tracePt t="12675" x="3933825" y="7981950"/>
          <p14:tracePt t="12690" x="3952875" y="7981950"/>
          <p14:tracePt t="12722" x="3971925" y="7981950"/>
          <p14:tracePt t="12997" x="3990975" y="7981950"/>
          <p14:tracePt t="13006" x="4029075" y="7981950"/>
          <p14:tracePt t="13014" x="4057650" y="7981950"/>
          <p14:tracePt t="13021" x="4133850" y="7981950"/>
          <p14:tracePt t="13030" x="4191000" y="7981950"/>
          <p14:tracePt t="13038" x="4276725" y="7981950"/>
          <p14:tracePt t="13046" x="4314825" y="7981950"/>
          <p14:tracePt t="13054" x="4362450" y="7981950"/>
          <p14:tracePt t="13062" x="4419600" y="7981950"/>
          <p14:tracePt t="13070" x="4457700" y="7981950"/>
          <p14:tracePt t="13078" x="4495800" y="7981950"/>
          <p14:tracePt t="13086" x="4524375" y="7981950"/>
          <p14:tracePt t="13094" x="4543425" y="7981950"/>
          <p14:tracePt t="13103" x="4562475" y="7981950"/>
          <p14:tracePt t="13111" x="4581525" y="7981950"/>
          <p14:tracePt t="13127" x="4600575" y="7981950"/>
          <p14:tracePt t="13135" x="4619625" y="7981950"/>
          <p14:tracePt t="13151" x="4638675" y="7981950"/>
          <p14:tracePt t="13167" x="4648200" y="7981950"/>
          <p14:tracePt t="13175" x="4667250" y="7981950"/>
          <p14:tracePt t="13183" x="4686300" y="7981950"/>
          <p14:tracePt t="13191" x="4705350" y="7981950"/>
          <p14:tracePt t="13199" x="4724400" y="7981950"/>
          <p14:tracePt t="13207" x="4743450" y="7981950"/>
          <p14:tracePt t="13216" x="4762500" y="7981950"/>
          <p14:tracePt t="13224" x="4781550" y="7981950"/>
          <p14:tracePt t="13232" x="4791075" y="7962900"/>
          <p14:tracePt t="13240" x="4829175" y="7962900"/>
          <p14:tracePt t="13248" x="4867275" y="7943850"/>
          <p14:tracePt t="13256" x="4886325" y="7943850"/>
          <p14:tracePt t="13264" x="4924425" y="7924800"/>
          <p14:tracePt t="13272" x="4953000" y="7905750"/>
          <p14:tracePt t="13281" x="4991100" y="7886700"/>
          <p14:tracePt t="13289" x="5029200" y="7886700"/>
          <p14:tracePt t="13297" x="5067300" y="7867650"/>
          <p14:tracePt t="13305" x="5095875" y="7858125"/>
          <p14:tracePt t="13314" x="5133975" y="7839075"/>
          <p14:tracePt t="13322" x="5172075" y="7820025"/>
          <p14:tracePt t="13330" x="5210175" y="7800975"/>
          <p14:tracePt t="13337" x="5238750" y="7800975"/>
          <p14:tracePt t="13345" x="5276850" y="7781925"/>
          <p14:tracePt t="13353" x="5314950" y="7762875"/>
          <p14:tracePt t="13362" x="5334000" y="7743825"/>
          <p14:tracePt t="13370" x="5372100" y="7724775"/>
          <p14:tracePt t="13380" x="5381625" y="7724775"/>
          <p14:tracePt t="13386" x="5419725" y="7715250"/>
          <p14:tracePt t="13394" x="5438775" y="7696200"/>
          <p14:tracePt t="13402" x="5457825" y="7677150"/>
          <p14:tracePt t="13411" x="5457825" y="7658100"/>
          <p14:tracePt t="13418" x="5476875" y="7639050"/>
          <p14:tracePt t="13427" x="5495925" y="7620000"/>
          <p14:tracePt t="13434" x="5495925" y="7581900"/>
          <p14:tracePt t="13443" x="5514975" y="7572375"/>
          <p14:tracePt t="13451" x="5514975" y="7553325"/>
          <p14:tracePt t="13459" x="5534025" y="7515225"/>
          <p14:tracePt t="13467" x="5543550" y="7477125"/>
          <p14:tracePt t="13475" x="5543550" y="7458075"/>
          <p14:tracePt t="13483" x="5562600" y="7419975"/>
          <p14:tracePt t="13491" x="5562600" y="7391400"/>
          <p14:tracePt t="13500" x="5581650" y="7372350"/>
          <p14:tracePt t="13508" x="5600700" y="7334250"/>
          <p14:tracePt t="13516" x="5600700" y="7315200"/>
          <p14:tracePt t="13524" x="5619750" y="7277100"/>
          <p14:tracePt t="13532" x="5619750" y="7267575"/>
          <p14:tracePt t="13540" x="5619750" y="7229475"/>
          <p14:tracePt t="13548" x="5638800" y="7210425"/>
          <p14:tracePt t="13557" x="5638800" y="7172325"/>
          <p14:tracePt t="13565" x="5638800" y="7153275"/>
          <p14:tracePt t="13573" x="5657850" y="7124700"/>
          <p14:tracePt t="13581" x="5657850" y="7086600"/>
          <p14:tracePt t="13589" x="5657850" y="7067550"/>
          <p14:tracePt t="13598" x="5657850" y="7010400"/>
          <p14:tracePt t="13606" x="5657850" y="6981825"/>
          <p14:tracePt t="13615" x="5657850" y="6962775"/>
          <p14:tracePt t="13622" x="5676900" y="6924675"/>
          <p14:tracePt t="13631" x="5676900" y="6905625"/>
          <p14:tracePt t="13639" x="5676900" y="6867525"/>
          <p14:tracePt t="13647" x="5676900" y="6848475"/>
          <p14:tracePt t="13655" x="5676900" y="6829425"/>
          <p14:tracePt t="13672" x="5686425" y="6819900"/>
          <p14:tracePt t="13680" x="5686425" y="6800850"/>
          <p14:tracePt t="13697" x="5686425" y="6781800"/>
          <p14:tracePt t="14027" x="5686425" y="6724650"/>
          <p14:tracePt t="14036" x="5724525" y="6686550"/>
          <p14:tracePt t="14043" x="5743575" y="6657975"/>
          <p14:tracePt t="14051" x="5781675" y="6600825"/>
          <p14:tracePt t="14059" x="5800725" y="6562725"/>
          <p14:tracePt t="14068" x="5829300" y="6543675"/>
          <p14:tracePt t="14075" x="5867400" y="6477000"/>
          <p14:tracePt t="14083" x="5886450" y="6438900"/>
          <p14:tracePt t="14092" x="5924550" y="6391275"/>
          <p14:tracePt t="14099" x="5943600" y="6334125"/>
          <p14:tracePt t="14108" x="5962650" y="6296025"/>
          <p14:tracePt t="14116" x="5991225" y="6248400"/>
          <p14:tracePt t="14124" x="5991225" y="6210300"/>
          <p14:tracePt t="14132" x="6010275" y="6172200"/>
          <p14:tracePt t="14140" x="6010275" y="6153150"/>
          <p14:tracePt t="14148" x="6029325" y="6115050"/>
          <p14:tracePt t="14157" x="6048375" y="6096000"/>
          <p14:tracePt t="14164" x="6048375" y="6067425"/>
          <p14:tracePt t="14173" x="6048375" y="6048375"/>
          <p14:tracePt t="14180" x="6067425" y="6029325"/>
          <p14:tracePt t="14189" x="6067425" y="5991225"/>
          <p14:tracePt t="14204" x="6067425" y="5953125"/>
          <p14:tracePt t="14213" x="6067425" y="5943600"/>
          <p14:tracePt t="14221" x="6086475" y="5924550"/>
          <p14:tracePt t="14229" x="6086475" y="5905500"/>
          <p14:tracePt t="14239" x="6086475" y="5886450"/>
          <p14:tracePt t="14253" x="6086475" y="5867400"/>
          <p14:tracePt t="15979" x="6086475" y="5848350"/>
          <p14:tracePt t="15987" x="6086475" y="5829300"/>
          <p14:tracePt t="15996" x="6105525" y="5810250"/>
          <p14:tracePt t="16006" x="6105525" y="5800725"/>
          <p14:tracePt t="16012" x="6105525" y="5781675"/>
          <p14:tracePt t="16020" x="6124575" y="5762625"/>
          <p14:tracePt t="16029" x="6124575" y="5743575"/>
          <p14:tracePt t="16045" x="6134100" y="5724525"/>
          <p14:tracePt t="16052" x="6134100" y="5705475"/>
          <p14:tracePt t="16068" x="6134100" y="5686425"/>
          <p14:tracePt t="16078" x="6134100" y="5667375"/>
          <p14:tracePt t="16093" x="6134100" y="5657850"/>
          <p14:tracePt t="16101" x="6134100" y="5638800"/>
          <p14:tracePt t="16109" x="6134100" y="5619750"/>
          <p14:tracePt t="16117" x="6134100" y="5600700"/>
          <p14:tracePt t="16125" x="6134100" y="5581650"/>
          <p14:tracePt t="16133" x="6134100" y="5562600"/>
          <p14:tracePt t="16149" x="6134100" y="5543550"/>
          <p14:tracePt t="16158" x="6134100" y="5514975"/>
          <p14:tracePt t="16166" x="6134100" y="5495925"/>
          <p14:tracePt t="16174" x="6134100" y="5476875"/>
          <p14:tracePt t="16182" x="6134100" y="5457825"/>
          <p14:tracePt t="16190" x="6134100" y="5438775"/>
          <p14:tracePt t="16198" x="6134100" y="5400675"/>
          <p14:tracePt t="16206" x="6134100" y="5381625"/>
          <p14:tracePt t="16214" x="6134100" y="5362575"/>
          <p14:tracePt t="16223" x="6153150" y="5353050"/>
          <p14:tracePt t="16231" x="6153150" y="5314950"/>
          <p14:tracePt t="16239" x="6153150" y="5276850"/>
          <p14:tracePt t="16247" x="6153150" y="5257800"/>
          <p14:tracePt t="16256" x="6153150" y="5238750"/>
          <p14:tracePt t="16263" x="6172200" y="5210175"/>
          <p14:tracePt t="16272" x="6172200" y="5191125"/>
          <p14:tracePt t="16279" x="6172200" y="5172075"/>
          <p14:tracePt t="16288" x="6172200" y="5153025"/>
          <p14:tracePt t="16296" x="6172200" y="5133975"/>
          <p14:tracePt t="16304" x="6191250" y="5095875"/>
          <p14:tracePt t="16312" x="6191250" y="5076825"/>
          <p14:tracePt t="16320" x="6191250" y="5067300"/>
          <p14:tracePt t="16329" x="6191250" y="5048250"/>
          <p14:tracePt t="16336" x="6191250" y="5029200"/>
          <p14:tracePt t="16345" x="6191250" y="4991100"/>
          <p14:tracePt t="16352" x="6191250" y="4972050"/>
          <p14:tracePt t="16360" x="6191250" y="4933950"/>
          <p14:tracePt t="16369" x="6191250" y="4924425"/>
          <p14:tracePt t="16377" x="6191250" y="4886325"/>
          <p14:tracePt t="16385" x="6191250" y="4867275"/>
          <p14:tracePt t="16393" x="6191250" y="4829175"/>
          <p14:tracePt t="16401" x="6191250" y="4810125"/>
          <p14:tracePt t="16409" x="6191250" y="4791075"/>
          <p14:tracePt t="16417" x="6172200" y="4772025"/>
          <p14:tracePt t="16425" x="6172200" y="4762500"/>
          <p14:tracePt t="16433" x="6153150" y="4762500"/>
          <p14:tracePt t="16442" x="6124575" y="4743450"/>
          <p14:tracePt t="16450" x="6105525" y="4743450"/>
          <p14:tracePt t="16458" x="6067425" y="4743450"/>
          <p14:tracePt t="16466" x="6029325" y="4724400"/>
          <p14:tracePt t="16474" x="5991225" y="4724400"/>
          <p14:tracePt t="16482" x="5962650" y="4724400"/>
          <p14:tracePt t="16491" x="5924550" y="4724400"/>
          <p14:tracePt t="16499" x="5886450" y="4724400"/>
          <p14:tracePt t="16507" x="5848350" y="4724400"/>
          <p14:tracePt t="16515" x="5819775" y="4724400"/>
          <p14:tracePt t="16523" x="5781675" y="4724400"/>
          <p14:tracePt t="16531" x="5762625" y="4724400"/>
          <p14:tracePt t="16540" x="5724525" y="4724400"/>
          <p14:tracePt t="16547" x="5705475" y="4724400"/>
          <p14:tracePt t="16556" x="5676900" y="4724400"/>
          <p14:tracePt t="16564" x="5657850" y="4724400"/>
          <p14:tracePt t="16573" x="5638800" y="4724400"/>
          <p14:tracePt t="16580" x="5619750" y="4743450"/>
          <p14:tracePt t="16589" x="5600700" y="4762500"/>
          <p14:tracePt t="16604" x="5562600" y="4791075"/>
          <p14:tracePt t="16612" x="5562600" y="4810125"/>
          <p14:tracePt t="16622" x="5543550" y="4829175"/>
          <p14:tracePt t="16629" x="5543550" y="4848225"/>
          <p14:tracePt t="16636" x="5534025" y="4867275"/>
          <p14:tracePt t="16645" x="5534025" y="4886325"/>
          <p14:tracePt t="16653" x="5534025" y="4905375"/>
          <p14:tracePt t="16662" x="5534025" y="4924425"/>
          <p14:tracePt t="16669" x="5534025" y="4933950"/>
          <p14:tracePt t="16685" x="5534025" y="4953000"/>
          <p14:tracePt t="16693" x="5534025" y="4972050"/>
          <p14:tracePt t="16712" x="5543550" y="4991100"/>
          <p14:tracePt t="16717" x="5581650" y="5010150"/>
          <p14:tracePt t="16725" x="5600700" y="5029200"/>
          <p14:tracePt t="16734" x="5638800" y="5048250"/>
          <p14:tracePt t="16742" x="5676900" y="5048250"/>
          <p14:tracePt t="16750" x="5705475" y="5076825"/>
          <p14:tracePt t="16758" x="5724525" y="5076825"/>
          <p14:tracePt t="16766" x="5743575" y="5095875"/>
          <p14:tracePt t="16774" x="5762625" y="5114925"/>
          <p14:tracePt t="16790" x="5762625" y="5133975"/>
          <p14:tracePt t="16798" x="5762625" y="5153025"/>
          <p14:tracePt t="16815" x="5743575" y="5172075"/>
          <p14:tracePt t="16823" x="5724525" y="5172075"/>
          <p14:tracePt t="16831" x="5705475" y="5172075"/>
          <p14:tracePt t="16839" x="5686425" y="5191125"/>
          <p14:tracePt t="16847" x="5676900" y="5191125"/>
          <p14:tracePt t="16856" x="5676900" y="5210175"/>
          <p14:tracePt t="16863" x="5657850" y="5210175"/>
          <p14:tracePt t="16872" x="5638800" y="5210175"/>
          <p14:tracePt t="16880" x="5638800" y="5219700"/>
          <p14:tracePt t="16888" x="5638800" y="5238750"/>
          <p14:tracePt t="16896" x="5619750" y="5257800"/>
          <p14:tracePt t="16905" x="5619750" y="5295900"/>
          <p14:tracePt t="16912" x="5619750" y="5334000"/>
          <p14:tracePt t="16920" x="5619750" y="5362575"/>
          <p14:tracePt t="16929" x="5619750" y="5381625"/>
          <p14:tracePt t="16938" x="5619750" y="5438775"/>
          <p14:tracePt t="16946" x="5657850" y="5457825"/>
          <p14:tracePt t="16953" x="5686425" y="5514975"/>
          <p14:tracePt t="16961" x="5724525" y="5524500"/>
          <p14:tracePt t="16969" x="5743575" y="5543550"/>
          <p14:tracePt t="16977" x="5819775" y="5562600"/>
          <p14:tracePt t="16985" x="5829300" y="5562600"/>
          <p14:tracePt t="16993" x="5886450" y="5581650"/>
          <p14:tracePt t="17001" x="5924550" y="5581650"/>
          <p14:tracePt t="17009" x="5943600" y="5581650"/>
          <p14:tracePt t="17017" x="5962650" y="5581650"/>
          <p14:tracePt t="17033" x="5972175" y="5581650"/>
          <p14:tracePt t="17058" x="5962650" y="5581650"/>
          <p14:tracePt t="17066" x="5924550" y="5581650"/>
          <p14:tracePt t="17074" x="5867400" y="5581650"/>
          <p14:tracePt t="17082" x="5800725" y="5581650"/>
          <p14:tracePt t="17090" x="5762625" y="5581650"/>
          <p14:tracePt t="17099" x="5705475" y="5581650"/>
          <p14:tracePt t="17107" x="5657850" y="5581650"/>
          <p14:tracePt t="17115" x="5619750" y="5581650"/>
          <p14:tracePt t="17123" x="5581650" y="5581650"/>
          <p14:tracePt t="17131" x="5562600" y="5581650"/>
          <p14:tracePt t="17139" x="5543550" y="5581650"/>
          <p14:tracePt t="17147" x="5534025" y="5581650"/>
          <p14:tracePt t="17155" x="5514975" y="5581650"/>
          <p14:tracePt t="17163" x="5514975" y="5600700"/>
          <p14:tracePt t="17187" x="5514975" y="5619750"/>
          <p14:tracePt t="17204" x="5543550" y="5638800"/>
          <p14:tracePt t="17212" x="5581650" y="5657850"/>
          <p14:tracePt t="17220" x="5638800" y="5667375"/>
          <p14:tracePt t="17229" x="5686425" y="5686425"/>
          <p14:tracePt t="17238" x="5705475" y="5686425"/>
          <p14:tracePt t="17245" x="5762625" y="5705475"/>
          <p14:tracePt t="17252" x="5800725" y="5724525"/>
          <p14:tracePt t="17261" x="5848350" y="5724525"/>
          <p14:tracePt t="17269" x="5867400" y="5743575"/>
          <p14:tracePt t="17277" x="5886450" y="5743575"/>
          <p14:tracePt t="17285" x="5886450" y="5762625"/>
          <p14:tracePt t="17295" x="5905500" y="5781675"/>
          <p14:tracePt t="17325" x="5886450" y="5800725"/>
          <p14:tracePt t="17333" x="5867400" y="5800725"/>
          <p14:tracePt t="17342" x="5829300" y="5800725"/>
          <p14:tracePt t="17350" x="5800725" y="5800725"/>
          <p14:tracePt t="17358" x="5762625" y="5800725"/>
          <p14:tracePt t="17366" x="5724525" y="5800725"/>
          <p14:tracePt t="17374" x="5705475" y="5810250"/>
          <p14:tracePt t="17382" x="5686425" y="5810250"/>
          <p14:tracePt t="17390" x="5676900" y="5810250"/>
          <p14:tracePt t="17398" x="5657850" y="5829300"/>
          <p14:tracePt t="17406" x="5638800" y="5829300"/>
          <p14:tracePt t="17422" x="5638800" y="5848350"/>
          <p14:tracePt t="17820" x="5638800" y="5867400"/>
          <p14:tracePt t="17829" x="5638800" y="5905500"/>
          <p14:tracePt t="17836" x="5619750" y="5943600"/>
          <p14:tracePt t="17845" x="5600700" y="6010275"/>
          <p14:tracePt t="17852" x="5600700" y="6086475"/>
          <p14:tracePt t="17860" x="5581650" y="6153150"/>
          <p14:tracePt t="17869" x="5581650" y="6210300"/>
          <p14:tracePt t="17877" x="5562600" y="6248400"/>
          <p14:tracePt t="17885" x="5562600" y="6296025"/>
          <p14:tracePt t="17893" x="5543550" y="6353175"/>
          <p14:tracePt t="17901" x="5543550" y="6400800"/>
          <p14:tracePt t="17909" x="5543550" y="6419850"/>
          <p14:tracePt t="17917" x="5534025" y="6457950"/>
          <p14:tracePt t="17925" x="5534025" y="6496050"/>
          <p14:tracePt t="17934" x="5534025" y="6515100"/>
          <p14:tracePt t="17941" x="5534025" y="6534150"/>
          <p14:tracePt t="17950" x="5534025" y="6543675"/>
          <p14:tracePt t="17958" x="5534025" y="6562725"/>
          <p14:tracePt t="17974" x="5534025" y="6581775"/>
          <p14:tracePt t="17990" x="5534025" y="6600825"/>
          <p14:tracePt t="18022" x="5534025" y="6619875"/>
          <p14:tracePt t="18112" x="5534025" y="6600825"/>
          <p14:tracePt t="18128" x="5514975" y="6600825"/>
          <p14:tracePt t="18136" x="5514975" y="6581775"/>
          <p14:tracePt t="18160" x="5495925" y="6581775"/>
          <p14:tracePt t="18168" x="5495925" y="6562725"/>
          <p14:tracePt t="18250" x="5495925" y="6581775"/>
          <p14:tracePt t="18266" x="5495925" y="6600825"/>
          <p14:tracePt t="18274" x="5514975" y="6600825"/>
          <p14:tracePt t="18290" x="5514975" y="6619875"/>
          <p14:tracePt t="18298" x="5534025" y="6619875"/>
          <p14:tracePt t="18355" x="5495925" y="6619875"/>
          <p14:tracePt t="18363" x="5457825" y="6638925"/>
          <p14:tracePt t="18372" x="5400675" y="6638925"/>
          <p14:tracePt t="18379" x="5353050" y="6657975"/>
          <p14:tracePt t="18387" x="5295900" y="6657975"/>
          <p14:tracePt t="18396" x="5257800" y="6657975"/>
          <p14:tracePt t="18404" x="5210175" y="6677025"/>
          <p14:tracePt t="18412" x="5153025" y="6677025"/>
          <p14:tracePt t="18420" x="5114925" y="6686550"/>
          <p14:tracePt t="18428" x="5086350" y="6686550"/>
          <p14:tracePt t="18436" x="5067300" y="6686550"/>
          <p14:tracePt t="18444" x="5048250" y="6705600"/>
          <p14:tracePt t="18460" x="5029200" y="6705600"/>
          <p14:tracePt t="18525" x="5048250" y="6705600"/>
          <p14:tracePt t="18533" x="5067300" y="6705600"/>
          <p14:tracePt t="18541" x="5086350" y="6705600"/>
          <p14:tracePt t="18549" x="5114925" y="6705600"/>
          <p14:tracePt t="18557" x="5133975" y="6724650"/>
          <p14:tracePt t="18566" x="5153025" y="6743700"/>
          <p14:tracePt t="18575" x="5191125" y="6762750"/>
          <p14:tracePt t="18582" x="5210175" y="6781800"/>
          <p14:tracePt t="18590" x="5229225" y="6800850"/>
          <p14:tracePt t="18598" x="5238750" y="6829425"/>
          <p14:tracePt t="18608" x="5276850" y="6848475"/>
          <p14:tracePt t="18614" x="5276850" y="6867525"/>
          <p14:tracePt t="18622" x="5295900" y="6886575"/>
          <p14:tracePt t="18631" x="5314950" y="6905625"/>
          <p14:tracePt t="18639" x="5314950" y="6924675"/>
          <p14:tracePt t="18647" x="5334000" y="6943725"/>
          <p14:tracePt t="18655" x="5353050" y="6962775"/>
          <p14:tracePt t="18672" x="5372100" y="6981825"/>
          <p14:tracePt t="18703" x="5372100" y="6991350"/>
          <p14:tracePt t="18736" x="5372100" y="7010400"/>
          <p14:tracePt t="18752" x="5372100" y="7029450"/>
          <p14:tracePt t="18760" x="5372100" y="7048500"/>
          <p14:tracePt t="18768" x="5372100" y="7067550"/>
          <p14:tracePt t="18776" x="5372100" y="7086600"/>
          <p14:tracePt t="18784" x="5372100" y="7105650"/>
          <p14:tracePt t="18792" x="5372100" y="7124700"/>
          <p14:tracePt t="18801" x="5353050" y="7134225"/>
          <p14:tracePt t="18809" x="5353050" y="7153275"/>
          <p14:tracePt t="18817" x="5353050" y="7172325"/>
          <p14:tracePt t="18825" x="5353050" y="7191375"/>
          <p14:tracePt t="18833" x="5353050" y="7210425"/>
          <p14:tracePt t="18842" x="5353050" y="7248525"/>
          <p14:tracePt t="18849" x="5353050" y="7267575"/>
          <p14:tracePt t="18858" x="5353050" y="7296150"/>
          <p14:tracePt t="18866" x="5353050" y="7315200"/>
          <p14:tracePt t="18874" x="5372100" y="7334250"/>
          <p14:tracePt t="18882" x="5381625" y="7372350"/>
          <p14:tracePt t="18890" x="5381625" y="7391400"/>
          <p14:tracePt t="18898" x="5419725" y="7419975"/>
          <p14:tracePt t="18906" x="5419725" y="7458075"/>
          <p14:tracePt t="18914" x="5438775" y="7496175"/>
          <p14:tracePt t="18922" x="5457825" y="7534275"/>
          <p14:tracePt t="18931" x="5476875" y="7553325"/>
          <p14:tracePt t="18939" x="5476875" y="7581900"/>
          <p14:tracePt t="18947" x="5476875" y="7620000"/>
          <p14:tracePt t="18955" x="5495925" y="7658100"/>
          <p14:tracePt t="18963" x="5495925" y="7677150"/>
          <p14:tracePt t="18972" x="5495925" y="7696200"/>
          <p14:tracePt t="18979" x="5514975" y="7696200"/>
          <p14:tracePt t="18987" x="5514975" y="7715250"/>
          <p14:tracePt t="19840" x="5514975" y="7724775"/>
          <p14:tracePt t="19856" x="5514975" y="7743825"/>
          <p14:tracePt t="19863" x="5534025" y="7743825"/>
          <p14:tracePt t="19872" x="5534025" y="7762875"/>
          <p14:tracePt t="19879" x="5543550" y="7762875"/>
          <p14:tracePt t="19887" x="5543550" y="7781925"/>
          <p14:tracePt t="19906" x="5562600" y="7781925"/>
          <p14:tracePt t="19912" x="5562600" y="7800975"/>
          <p14:tracePt t="19929" x="5562600" y="7820025"/>
          <p14:tracePt t="19936" x="5581650" y="7820025"/>
          <p14:tracePt t="19952" x="5581650" y="7839075"/>
          <p14:tracePt t="19978" x="5581650" y="7858125"/>
          <p14:tracePt t="20310" x="5600700" y="7858125"/>
          <p14:tracePt t="20318" x="5619750" y="7858125"/>
          <p14:tracePt t="20325" x="5638800" y="7858125"/>
          <p14:tracePt t="20333" x="5657850" y="7867650"/>
          <p14:tracePt t="20341" x="5676900" y="7867650"/>
          <p14:tracePt t="20349" x="5686425" y="7867650"/>
          <p14:tracePt t="20357" x="5686425" y="7886700"/>
          <p14:tracePt t="20365" x="5705475" y="7886700"/>
          <p14:tracePt t="20374" x="5724525" y="7886700"/>
          <p14:tracePt t="20400" x="5743575" y="7886700"/>
          <p14:tracePt t="20415" x="5743575" y="7905750"/>
          <p14:tracePt t="20430" x="5762625" y="7905750"/>
          <p14:tracePt t="20479" x="5762625" y="7924800"/>
          <p14:tracePt t="20503" x="5743575" y="7924800"/>
          <p14:tracePt t="20511" x="5724525" y="7943850"/>
          <p14:tracePt t="20519" x="5705475" y="7943850"/>
          <p14:tracePt t="20527" x="5686425" y="7943850"/>
          <p14:tracePt t="20535" x="5676900" y="7962900"/>
          <p14:tracePt t="20544" x="5657850" y="7962900"/>
          <p14:tracePt t="20552" x="5638800" y="7962900"/>
          <p14:tracePt t="20560" x="5619750" y="7962900"/>
          <p14:tracePt t="20568" x="5619750" y="7981950"/>
          <p14:tracePt t="20576" x="5600700" y="7981950"/>
          <p14:tracePt t="20584" x="5581650" y="7981950"/>
          <p14:tracePt t="20593" x="5562600" y="7981950"/>
          <p14:tracePt t="20609" x="5543550" y="7981950"/>
          <p14:tracePt t="20625" x="5534025" y="7981950"/>
          <p14:tracePt t="20650" x="5514975" y="7981950"/>
          <p14:tracePt t="20731" x="5514975" y="8001000"/>
          <p14:tracePt t="20740" x="5534025" y="8001000"/>
          <p14:tracePt t="20746" x="5543550" y="8010525"/>
          <p14:tracePt t="20755" x="5562600" y="8010525"/>
          <p14:tracePt t="20762" x="5581650" y="8029575"/>
          <p14:tracePt t="20779" x="5600700" y="8048625"/>
          <p14:tracePt t="20787" x="5600700" y="8067675"/>
          <p14:tracePt t="20795" x="5619750" y="8086725"/>
          <p14:tracePt t="20811" x="5619750" y="8105775"/>
          <p14:tracePt t="20819" x="5619750" y="8124825"/>
          <p14:tracePt t="20827" x="5600700" y="8143875"/>
          <p14:tracePt t="20836" x="5581650" y="8153400"/>
          <p14:tracePt t="20843" x="5562600" y="8172450"/>
          <p14:tracePt t="20853" x="5534025" y="8191500"/>
          <p14:tracePt t="20860" x="5514975" y="8210550"/>
          <p14:tracePt t="20869" x="5476875" y="8229600"/>
          <p14:tracePt t="20876" x="5457825" y="8248650"/>
          <p14:tracePt t="20885" x="5419725" y="8267700"/>
          <p14:tracePt t="20892" x="5400675" y="8267700"/>
          <p14:tracePt t="20900" x="5381625" y="8305800"/>
          <p14:tracePt t="20908" x="5372100" y="8305800"/>
          <p14:tracePt t="20917" x="5353050" y="8315325"/>
          <p14:tracePt t="20925" x="5334000" y="8315325"/>
          <p14:tracePt t="20935" x="5314950" y="8334375"/>
          <p14:tracePt t="20949" x="5314950" y="8353425"/>
          <p14:tracePt t="20957" x="5295900" y="8353425"/>
          <p14:tracePt t="20967" x="5295900" y="8372475"/>
          <p14:tracePt t="20982" x="5295900" y="8391525"/>
          <p14:tracePt t="20998" x="5295900" y="8410575"/>
          <p14:tracePt t="21014" x="5295900" y="8429625"/>
          <p14:tracePt t="21031" x="5295900" y="8448675"/>
          <p14:tracePt t="21046" x="5295900" y="8458200"/>
          <p14:tracePt t="21063" x="5295900" y="8477250"/>
          <p14:tracePt t="21088" x="5295900" y="8496300"/>
          <p14:tracePt t="21105" x="5314950" y="8496300"/>
          <p14:tracePt t="21112" x="5314950" y="8515350"/>
          <p14:tracePt t="21119" x="5334000" y="8515350"/>
          <p14:tracePt t="21127" x="5334000" y="8534400"/>
          <p14:tracePt t="21136" x="5353050" y="8534400"/>
          <p14:tracePt t="21160" x="5372100" y="8534400"/>
          <p14:tracePt t="21169" x="5372100" y="8553450"/>
          <p14:tracePt t="21234" x="5353050" y="8553450"/>
          <p14:tracePt t="21946" x="5353050" y="8534400"/>
          <p14:tracePt t="21979" x="5353050" y="8515350"/>
          <p14:tracePt t="22011" x="5353050" y="8496300"/>
          <p14:tracePt t="22060" x="5334000" y="8496300"/>
          <p14:tracePt t="22085" x="5334000" y="8477250"/>
          <p14:tracePt t="22117" x="5314950" y="8477250"/>
          <p14:tracePt t="22223" x="5295900" y="8477250"/>
          <p14:tracePt t="22417" x="5314950" y="8477250"/>
          <p14:tracePt t="22425" x="5334000" y="8496300"/>
          <p14:tracePt t="22433" x="5353050" y="8496300"/>
          <p14:tracePt t="22440" x="5372100" y="8515350"/>
          <p14:tracePt t="22448" x="5400675" y="8515350"/>
          <p14:tracePt t="22456" x="5419725" y="8515350"/>
          <p14:tracePt t="22466" x="5438775" y="8534400"/>
          <p14:tracePt t="22473" x="5457825" y="8534400"/>
          <p14:tracePt t="22484" x="5476875" y="8534400"/>
          <p14:tracePt t="22489" x="5495925" y="8534400"/>
          <p14:tracePt t="22500" x="5514975" y="8534400"/>
          <p14:tracePt t="22506" x="5534025" y="8534400"/>
          <p14:tracePt t="22522" x="5543550" y="8534400"/>
          <p14:tracePt t="22539" x="5562600" y="8534400"/>
          <p14:tracePt t="22566" x="5581650" y="8515350"/>
          <p14:tracePt t="22571" x="5581650" y="8496300"/>
          <p14:tracePt t="22588" x="5600700" y="8477250"/>
          <p14:tracePt t="22604" x="5600700" y="8458200"/>
          <p14:tracePt t="22635" x="5600700" y="8448675"/>
          <p14:tracePt t="22659" x="5619750" y="8448675"/>
          <p14:tracePt t="22693" x="5638800" y="8448675"/>
          <p14:tracePt t="22701" x="5657850" y="8448675"/>
          <p14:tracePt t="22708" x="5676900" y="8448675"/>
          <p14:tracePt t="22717" x="5686425" y="8448675"/>
          <p14:tracePt t="22724" x="5705475" y="8448675"/>
          <p14:tracePt t="22733" x="5743575" y="8448675"/>
          <p14:tracePt t="22740" x="5762625" y="8448675"/>
          <p14:tracePt t="22750" x="5800725" y="8448675"/>
          <p14:tracePt t="22757" x="5829300" y="8448675"/>
          <p14:tracePt t="22765" x="5848350" y="8448675"/>
          <p14:tracePt t="22781" x="5867400" y="8448675"/>
          <p14:tracePt t="22838" x="5848350" y="8448675"/>
          <p14:tracePt t="22862" x="5829300" y="8448675"/>
          <p14:tracePt t="22928" x="5848350" y="8448675"/>
          <p14:tracePt t="22936" x="5867400" y="8429625"/>
          <p14:tracePt t="22943" x="5905500" y="8429625"/>
          <p14:tracePt t="22952" x="5924550" y="8429625"/>
          <p14:tracePt t="22959" x="5962650" y="8410575"/>
          <p14:tracePt t="22968" x="5991225" y="8410575"/>
          <p14:tracePt t="22975" x="6029325" y="8410575"/>
          <p14:tracePt t="22983" x="6067425" y="8391525"/>
          <p14:tracePt t="22992" x="6105525" y="8391525"/>
          <p14:tracePt t="22999" x="6124575" y="8391525"/>
          <p14:tracePt t="23008" x="6153150" y="8372475"/>
          <p14:tracePt t="23016" x="6172200" y="8372475"/>
          <p14:tracePt t="23024" x="6210300" y="8372475"/>
          <p14:tracePt t="23033" x="6229350" y="8372475"/>
          <p14:tracePt t="23040" x="6248400" y="8372475"/>
          <p14:tracePt t="23048" x="6267450" y="8353425"/>
          <p14:tracePt t="23056" x="6276975" y="8353425"/>
          <p14:tracePt t="23064" x="6296025" y="8353425"/>
          <p14:tracePt t="23081" x="6315075" y="8353425"/>
          <p14:tracePt t="23114" x="6334125" y="8353425"/>
          <p14:tracePt t="23130" x="6334125" y="8334375"/>
          <p14:tracePt t="23154" x="6334125" y="8315325"/>
          <p14:tracePt t="23162" x="6315075" y="8305800"/>
          <p14:tracePt t="23170" x="6296025" y="8286750"/>
          <p14:tracePt t="23178" x="6276975" y="8267700"/>
          <p14:tracePt t="23186" x="6248400" y="8267700"/>
          <p14:tracePt t="23194" x="6210300" y="8248650"/>
          <p14:tracePt t="23205" x="6172200" y="8229600"/>
          <p14:tracePt t="23211" x="6134100" y="8210550"/>
          <p14:tracePt t="23218" x="6105525" y="8210550"/>
          <p14:tracePt t="23234" x="6067425" y="8210550"/>
          <p14:tracePt t="23238" x="6029325" y="8210550"/>
          <p14:tracePt t="23243" x="6010275" y="8191500"/>
          <p14:tracePt t="23255" x="5991225" y="8191500"/>
          <p14:tracePt t="23260" x="5972175" y="8191500"/>
          <p14:tracePt t="23276" x="5962650" y="8191500"/>
          <p14:tracePt t="23348" x="5972175" y="8191500"/>
          <p14:tracePt t="23357" x="5991225" y="8210550"/>
          <p14:tracePt t="23365" x="6010275" y="8210550"/>
          <p14:tracePt t="23373" x="6048375" y="8210550"/>
          <p14:tracePt t="23381" x="6067425" y="8229600"/>
          <p14:tracePt t="23390" x="6086475" y="8229600"/>
          <p14:tracePt t="23397" x="6105525" y="8229600"/>
          <p14:tracePt t="23407" x="6124575" y="8229600"/>
          <p14:tracePt t="23462" x="6105525" y="8229600"/>
          <p14:tracePt t="23470" x="6067425" y="8229600"/>
          <p14:tracePt t="23478" x="6010275" y="8229600"/>
          <p14:tracePt t="23486" x="5962650" y="8248650"/>
          <p14:tracePt t="23494" x="5905500" y="8248650"/>
          <p14:tracePt t="23503" x="5848350" y="8248650"/>
          <p14:tracePt t="23510" x="5819775" y="8267700"/>
          <p14:tracePt t="23519" x="5781675" y="8267700"/>
          <p14:tracePt t="23527" x="5743575" y="8267700"/>
          <p14:tracePt t="23535" x="5705475" y="8286750"/>
          <p14:tracePt t="23543" x="5686425" y="8286750"/>
          <p14:tracePt t="23551" x="5676900" y="8286750"/>
          <p14:tracePt t="23559" x="5657850" y="8286750"/>
          <p14:tracePt t="23567" x="5638800" y="8305800"/>
          <p14:tracePt t="23600" x="5638800" y="8315325"/>
          <p14:tracePt t="23624" x="5676900" y="8315325"/>
          <p14:tracePt t="23632" x="5705475" y="8334375"/>
          <p14:tracePt t="23641" x="5762625" y="8334375"/>
          <p14:tracePt t="23648" x="5819775" y="8353425"/>
          <p14:tracePt t="23657" x="5867400" y="8353425"/>
          <p14:tracePt t="23665" x="5905500" y="8353425"/>
          <p14:tracePt t="23672" x="5943600" y="8353425"/>
          <p14:tracePt t="23681" x="5991225" y="8353425"/>
          <p14:tracePt t="23691" x="6029325" y="8353425"/>
          <p14:tracePt t="23697" x="6048375" y="8353425"/>
          <p14:tracePt t="23705" x="6067425" y="8353425"/>
          <p14:tracePt t="23713" x="6086475" y="8353425"/>
          <p14:tracePt t="23721" x="6086475" y="8334375"/>
          <p14:tracePt t="23729" x="6105525" y="8315325"/>
          <p14:tracePt t="23738" x="6105525" y="8305800"/>
          <p14:tracePt t="23745" x="6105525" y="8286750"/>
          <p14:tracePt t="23753" x="6105525" y="8229600"/>
          <p14:tracePt t="23761" x="6105525" y="8191500"/>
          <p14:tracePt t="23769" x="6105525" y="8153400"/>
          <p14:tracePt t="23778" x="6105525" y="8105775"/>
          <p14:tracePt t="23786" x="6105525" y="8029575"/>
          <p14:tracePt t="23794" x="6105525" y="7962900"/>
          <p14:tracePt t="23805" x="6105525" y="7867650"/>
          <p14:tracePt t="23810" x="6105525" y="7762875"/>
          <p14:tracePt t="23819" x="6105525" y="7639050"/>
          <p14:tracePt t="23826" x="6105525" y="7534275"/>
          <p14:tracePt t="23834" x="6105525" y="7419975"/>
          <p14:tracePt t="23843" x="6105525" y="7315200"/>
          <p14:tracePt t="23851" x="6105525" y="7210425"/>
          <p14:tracePt t="23859" x="6105525" y="7124700"/>
          <p14:tracePt t="23867" x="6105525" y="7029450"/>
          <p14:tracePt t="23875" x="6124575" y="7010400"/>
          <p14:tracePt t="23883" x="6124575" y="6962775"/>
          <p14:tracePt t="23892" x="6124575" y="6905625"/>
          <p14:tracePt t="23899" x="6124575" y="6848475"/>
          <p14:tracePt t="23908" x="6124575" y="6819900"/>
          <p14:tracePt t="23916" x="6124575" y="6800850"/>
          <p14:tracePt t="23925" x="6124575" y="6781800"/>
          <p14:tracePt t="23932" x="6124575" y="6762750"/>
          <p14:tracePt t="23948" x="6124575" y="6743700"/>
          <p14:tracePt t="24264" x="6124575" y="6762750"/>
          <p14:tracePt t="24272" x="6124575" y="6800850"/>
          <p14:tracePt t="24281" x="6124575" y="6848475"/>
          <p14:tracePt t="24288" x="6124575" y="6924675"/>
          <p14:tracePt t="24297" x="6124575" y="7029450"/>
          <p14:tracePt t="24305" x="6124575" y="7229475"/>
          <p14:tracePt t="24313" x="6124575" y="7296150"/>
          <p14:tracePt t="24321" x="6124575" y="7439025"/>
          <p14:tracePt t="24329" x="6124575" y="7553325"/>
          <p14:tracePt t="24338" x="6124575" y="7600950"/>
          <p14:tracePt t="24345" x="6134100" y="7715250"/>
          <p14:tracePt t="24353" x="6153150" y="7762875"/>
          <p14:tracePt t="24361" x="6172200" y="7820025"/>
          <p14:tracePt t="24369" x="6191250" y="7858125"/>
          <p14:tracePt t="24378" x="6210300" y="7867650"/>
          <p14:tracePt t="24388" x="6229350" y="7867650"/>
          <p14:tracePt t="24395" x="6229350" y="7886700"/>
          <p14:tracePt t="24695" x="6248400" y="7886700"/>
          <p14:tracePt t="24703" x="6410325" y="7820025"/>
          <p14:tracePt t="24711" x="6600825" y="7724775"/>
          <p14:tracePt t="24718" x="6838950" y="7658100"/>
          <p14:tracePt t="24727" x="7086600" y="7581900"/>
          <p14:tracePt t="24735" x="7353300" y="7553325"/>
          <p14:tracePt t="24742" x="7639050" y="7534275"/>
          <p14:tracePt t="24750" x="7943850" y="7534275"/>
          <p14:tracePt t="24759" x="8229600" y="7534275"/>
          <p14:tracePt t="24767" x="8477250" y="7600950"/>
          <p14:tracePt t="24775" x="8753475" y="7696200"/>
          <p14:tracePt t="24783" x="9001125" y="7839075"/>
          <p14:tracePt t="24791" x="9220200" y="7981950"/>
          <p14:tracePt t="24799" x="9410700" y="8124825"/>
          <p14:tracePt t="24807" x="9505950" y="8191500"/>
          <p14:tracePt t="24815" x="9648825" y="8334375"/>
          <p14:tracePt t="24823" x="9772650" y="8448675"/>
          <p14:tracePt t="24831" x="9839325" y="8534400"/>
          <p14:tracePt t="24839" x="9877425" y="8572500"/>
          <p14:tracePt t="24848" x="9953625" y="8620125"/>
          <p14:tracePt t="24856" x="9982200" y="8677275"/>
          <p14:tracePt t="24865" x="10020300" y="8715375"/>
          <p14:tracePt t="24872" x="10058400" y="8743950"/>
          <p14:tracePt t="24881" x="10077450" y="8743950"/>
          <p14:tracePt t="24888" x="10096500" y="8743950"/>
          <p14:tracePt t="24898" x="10106025" y="8743950"/>
          <p14:tracePt t="25214" x="10201275" y="8763000"/>
          <p14:tracePt t="25221" x="10325100" y="8839200"/>
          <p14:tracePt t="25229" x="10467975" y="8905875"/>
          <p14:tracePt t="25237" x="10648950" y="9020175"/>
          <p14:tracePt t="25245" x="10858500" y="9144000"/>
          <p14:tracePt t="25253" x="11239500" y="9391650"/>
          <p14:tracePt t="25261" x="11668125" y="9677400"/>
          <p14:tracePt t="25271" x="12096750" y="9963150"/>
          <p14:tracePt t="25277" x="12296775" y="10106025"/>
        </p14:tracePtLst>
      </p14:laserTraceLst>
    </p:ext>
  </p:extLst>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l="3189" r="3189"/>
          <a:stretch>
            <a:fillRect/>
          </a:stretch>
        </p:blipFill>
        <p:spPr>
          <a:xfrm>
            <a:off x="2350444" y="3229769"/>
            <a:ext cx="8717556" cy="6227125"/>
          </a:xfrm>
          <a:prstGeom prst="rect">
            <a:avLst/>
          </a:prstGeom>
        </p:spPr>
      </p:pic>
      <p:sp>
        <p:nvSpPr>
          <p:cNvPr id="4" name="TextBox 4"/>
          <p:cNvSpPr txBox="1"/>
          <p:nvPr/>
        </p:nvSpPr>
        <p:spPr>
          <a:xfrm>
            <a:off x="5677004" y="8884056"/>
            <a:ext cx="2851716" cy="434671"/>
          </a:xfrm>
          <a:prstGeom prst="rect">
            <a:avLst/>
          </a:prstGeom>
        </p:spPr>
        <p:txBody>
          <a:bodyPr wrap="square" lIns="0" tIns="0" rIns="0" bIns="0" rtlCol="0" anchor="t">
            <a:spAutoFit/>
          </a:bodyPr>
          <a:lstStyle/>
          <a:p>
            <a:pPr>
              <a:lnSpc>
                <a:spcPts val="3360"/>
              </a:lnSpc>
            </a:pPr>
            <a:r>
              <a:rPr lang="en-US" sz="2800" dirty="0">
                <a:solidFill>
                  <a:srgbClr val="000000"/>
                </a:solidFill>
                <a:latin typeface="HK Grotesk Bold"/>
              </a:rPr>
              <a:t>Sibling/Spouses</a:t>
            </a:r>
          </a:p>
        </p:txBody>
      </p:sp>
      <p:sp>
        <p:nvSpPr>
          <p:cNvPr id="5" name="TextBox 5"/>
          <p:cNvSpPr txBox="1"/>
          <p:nvPr/>
        </p:nvSpPr>
        <p:spPr>
          <a:xfrm>
            <a:off x="11311771" y="3229769"/>
            <a:ext cx="5947529" cy="1676400"/>
          </a:xfrm>
          <a:prstGeom prst="rect">
            <a:avLst/>
          </a:prstGeom>
        </p:spPr>
        <p:txBody>
          <a:bodyPr lIns="0" tIns="0" rIns="0" bIns="0" rtlCol="0" anchor="t">
            <a:spAutoFit/>
          </a:bodyPr>
          <a:lstStyle/>
          <a:p>
            <a:pPr>
              <a:lnSpc>
                <a:spcPts val="3360"/>
              </a:lnSpc>
            </a:pPr>
            <a:r>
              <a:rPr lang="en-US" sz="2800" dirty="0">
                <a:solidFill>
                  <a:srgbClr val="F1F1F1"/>
                </a:solidFill>
                <a:latin typeface="HK Grotesk Light"/>
              </a:rPr>
              <a:t>We can immediately tell that most of the passengers on board did not have children or spouses onboard, most were single. </a:t>
            </a:r>
          </a:p>
        </p:txBody>
      </p:sp>
      <p:sp>
        <p:nvSpPr>
          <p:cNvPr id="6" name="TextBox 6"/>
          <p:cNvSpPr txBox="1"/>
          <p:nvPr/>
        </p:nvSpPr>
        <p:spPr>
          <a:xfrm>
            <a:off x="2350444" y="1402944"/>
            <a:ext cx="15181798" cy="909955"/>
          </a:xfrm>
          <a:prstGeom prst="rect">
            <a:avLst/>
          </a:prstGeom>
        </p:spPr>
        <p:txBody>
          <a:bodyPr lIns="0" tIns="0" rIns="0" bIns="0" rtlCol="0" anchor="t">
            <a:spAutoFit/>
          </a:bodyPr>
          <a:lstStyle/>
          <a:p>
            <a:pPr>
              <a:lnSpc>
                <a:spcPts val="7040"/>
              </a:lnSpc>
            </a:pPr>
            <a:r>
              <a:rPr lang="en-US" sz="6400" b="1" dirty="0">
                <a:solidFill>
                  <a:srgbClr val="F1F1F1"/>
                </a:solidFill>
                <a:latin typeface="HK Grotesk Bold Bold"/>
              </a:rPr>
              <a:t>Data Exploration through Visualization </a:t>
            </a:r>
          </a:p>
        </p:txBody>
      </p:sp>
      <p:sp>
        <p:nvSpPr>
          <p:cNvPr id="7" name="TextBox 7"/>
          <p:cNvSpPr txBox="1"/>
          <p:nvPr/>
        </p:nvSpPr>
        <p:spPr>
          <a:xfrm>
            <a:off x="2350444" y="2435769"/>
            <a:ext cx="9504837" cy="476250"/>
          </a:xfrm>
          <a:prstGeom prst="rect">
            <a:avLst/>
          </a:prstGeom>
        </p:spPr>
        <p:txBody>
          <a:bodyPr lIns="0" tIns="0" rIns="0" bIns="0" rtlCol="0" anchor="t">
            <a:spAutoFit/>
          </a:bodyPr>
          <a:lstStyle/>
          <a:p>
            <a:pPr>
              <a:lnSpc>
                <a:spcPts val="3720"/>
              </a:lnSpc>
            </a:pPr>
            <a:r>
              <a:rPr lang="en-US" sz="3100">
                <a:solidFill>
                  <a:srgbClr val="F1F1F1"/>
                </a:solidFill>
                <a:latin typeface="HK Grotesk Medium"/>
              </a:rPr>
              <a:t>Did the passengers have Sibling/Spouses on board?</a:t>
            </a:r>
          </a:p>
        </p:txBody>
      </p:sp>
      <p:pic>
        <p:nvPicPr>
          <p:cNvPr id="3" name="Audio 2">
            <a:hlinkClick r:id="" action="ppaction://media"/>
            <a:extLst>
              <a:ext uri="{FF2B5EF4-FFF2-40B4-BE49-F238E27FC236}">
                <a16:creationId xmlns:a16="http://schemas.microsoft.com/office/drawing/2014/main" id="{FDCB214D-3EE0-7849-BDE3-DEDE23F1412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326"/>
    </mc:Choice>
    <mc:Fallback xmlns="">
      <p:transition spd="slow" advTm="253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1772" x="13439775" y="10058400"/>
          <p14:tracePt t="1781" x="13192125" y="9782175"/>
          <p14:tracePt t="1786" x="12725400" y="9372600"/>
          <p14:tracePt t="1796" x="12563475" y="9267825"/>
          <p14:tracePt t="1802" x="12296775" y="9048750"/>
          <p14:tracePt t="1811" x="12020550" y="8858250"/>
          <p14:tracePt t="1819" x="11734800" y="8696325"/>
          <p14:tracePt t="1827" x="11506200" y="8572500"/>
          <p14:tracePt t="1835" x="11401425" y="8515350"/>
          <p14:tracePt t="1844" x="11239500" y="8410575"/>
          <p14:tracePt t="1852" x="11058525" y="8334375"/>
          <p14:tracePt t="1860" x="10953750" y="8286750"/>
          <p14:tracePt t="1868" x="10839450" y="8229600"/>
          <p14:tracePt t="1877" x="10829925" y="8210550"/>
          <p14:tracePt t="1885" x="10753725" y="8172450"/>
          <p14:tracePt t="1893" x="10696575" y="8143875"/>
          <p14:tracePt t="1901" x="10668000" y="8124825"/>
          <p14:tracePt t="1910" x="10648950" y="8105775"/>
          <p14:tracePt t="1917" x="10610850" y="8086725"/>
          <p14:tracePt t="2306" x="10591800" y="8086725"/>
          <p14:tracePt t="2313" x="10525125" y="8086725"/>
          <p14:tracePt t="2321" x="10467975" y="8086725"/>
          <p14:tracePt t="2329" x="10401300" y="8086725"/>
          <p14:tracePt t="2337" x="10287000" y="8086725"/>
          <p14:tracePt t="2345" x="10182225" y="8086725"/>
          <p14:tracePt t="2353" x="10096500" y="8086725"/>
          <p14:tracePt t="2361" x="10058400" y="8086725"/>
          <p14:tracePt t="2369" x="9982200" y="8105775"/>
          <p14:tracePt t="2378" x="9934575" y="8124825"/>
          <p14:tracePt t="2385" x="9896475" y="8124825"/>
          <p14:tracePt t="2394" x="9858375" y="8143875"/>
          <p14:tracePt t="2402" x="9820275" y="8143875"/>
          <p14:tracePt t="2410" x="9810750" y="8143875"/>
          <p14:tracePt t="2418" x="9791700" y="8153400"/>
          <p14:tracePt t="2426" x="9772650" y="8153400"/>
          <p14:tracePt t="2436" x="9753600" y="8153400"/>
          <p14:tracePt t="2452" x="9734550" y="8153400"/>
          <p14:tracePt t="2461" x="9715500" y="8143875"/>
          <p14:tracePt t="2468" x="9715500" y="8105775"/>
          <p14:tracePt t="2475" x="9696450" y="8086725"/>
          <p14:tracePt t="2484" x="9677400" y="8048625"/>
          <p14:tracePt t="2491" x="9658350" y="8029575"/>
          <p14:tracePt t="3165" x="9648825" y="8029575"/>
          <p14:tracePt t="3172" x="9534525" y="8010525"/>
          <p14:tracePt t="3180" x="9324975" y="7981950"/>
          <p14:tracePt t="3189" x="9086850" y="7962900"/>
          <p14:tracePt t="3196" x="8858250" y="7924800"/>
          <p14:tracePt t="3204" x="8629650" y="7905750"/>
          <p14:tracePt t="3212" x="8391525" y="7905750"/>
          <p14:tracePt t="3221" x="8286750" y="7905750"/>
          <p14:tracePt t="3228" x="8067675" y="7905750"/>
          <p14:tracePt t="3238" x="7905750" y="7905750"/>
          <p14:tracePt t="3245" x="7858125" y="7905750"/>
          <p14:tracePt t="3254" x="7734300" y="7905750"/>
          <p14:tracePt t="3261" x="7639050" y="7905750"/>
          <p14:tracePt t="3270" x="7591425" y="7905750"/>
          <p14:tracePt t="3277" x="7534275" y="7905750"/>
          <p14:tracePt t="3286" x="7477125" y="7905750"/>
          <p14:tracePt t="3294" x="7458075" y="7905750"/>
          <p14:tracePt t="3302" x="7448550" y="7905750"/>
          <p14:tracePt t="3797" x="7429500" y="7905750"/>
          <p14:tracePt t="3806" x="7334250" y="7905750"/>
          <p14:tracePt t="3813" x="7267575" y="7886700"/>
          <p14:tracePt t="3821" x="7143750" y="7858125"/>
          <p14:tracePt t="3829" x="7029450" y="7800975"/>
          <p14:tracePt t="3837" x="6924675" y="7781925"/>
          <p14:tracePt t="3845" x="6867525" y="7762875"/>
          <p14:tracePt t="3853" x="6743700" y="7715250"/>
          <p14:tracePt t="3861" x="6715125" y="7696200"/>
          <p14:tracePt t="3869" x="6657975" y="7658100"/>
          <p14:tracePt t="3878" x="6553200" y="7600950"/>
          <p14:tracePt t="3885" x="6534150" y="7581900"/>
          <p14:tracePt t="3893" x="6496050" y="7553325"/>
          <p14:tracePt t="4300" x="6438900" y="7553325"/>
          <p14:tracePt t="4311" x="6391275" y="7553325"/>
          <p14:tracePt t="4315" x="6315075" y="7553325"/>
          <p14:tracePt t="4324" x="6229350" y="7534275"/>
          <p14:tracePt t="4331" x="6124575" y="7515225"/>
          <p14:tracePt t="4339" x="6048375" y="7477125"/>
          <p14:tracePt t="4347" x="5972175" y="7458075"/>
          <p14:tracePt t="4355" x="5943600" y="7439025"/>
          <p14:tracePt t="4363" x="5886450" y="7410450"/>
          <p14:tracePt t="4371" x="5829300" y="7391400"/>
          <p14:tracePt t="4379" x="5800725" y="7353300"/>
          <p14:tracePt t="4388" x="5781675" y="7315200"/>
          <p14:tracePt t="4964" x="5762625" y="7315200"/>
          <p14:tracePt t="4972" x="5705475" y="7315200"/>
          <p14:tracePt t="4980" x="5581650" y="7248525"/>
          <p14:tracePt t="4988" x="5419725" y="7172325"/>
          <p14:tracePt t="4995" x="5257800" y="7086600"/>
          <p14:tracePt t="5004" x="5191125" y="7048500"/>
          <p14:tracePt t="5012" x="5067300" y="6962775"/>
          <p14:tracePt t="5021" x="4943475" y="6886575"/>
          <p14:tracePt t="5028" x="4829175" y="6829425"/>
          <p14:tracePt t="5038" x="4724400" y="6781800"/>
          <p14:tracePt t="5044" x="4619625" y="6743700"/>
          <p14:tracePt t="5055" x="4524375" y="6705600"/>
          <p14:tracePt t="5061" x="4438650" y="6677025"/>
          <p14:tracePt t="5070" x="4362450" y="6657975"/>
          <p14:tracePt t="5077" x="4276725" y="6638925"/>
          <p14:tracePt t="5087" x="4219575" y="6619875"/>
          <p14:tracePt t="5093" x="4133850" y="6619875"/>
          <p14:tracePt t="5104" x="4076700" y="6600825"/>
          <p14:tracePt t="5110" x="4029075" y="6600825"/>
          <p14:tracePt t="5121" x="3952875" y="6600825"/>
          <p14:tracePt t="5127" x="3905250" y="6600825"/>
          <p14:tracePt t="5137" x="3867150" y="6600825"/>
          <p14:tracePt t="5143" x="3829050" y="6600825"/>
          <p14:tracePt t="5154" x="3790950" y="6600825"/>
          <p14:tracePt t="5160" x="3762375" y="6600825"/>
          <p14:tracePt t="5171" x="3724275" y="6619875"/>
          <p14:tracePt t="5177" x="3705225" y="6619875"/>
          <p14:tracePt t="5187" x="3686175" y="6619875"/>
          <p14:tracePt t="5442" x="3686175" y="6600825"/>
          <p14:tracePt t="5450" x="3686175" y="6562725"/>
          <p14:tracePt t="5458" x="3686175" y="6534150"/>
          <p14:tracePt t="5466" x="3686175" y="6496050"/>
          <p14:tracePt t="5474" x="3686175" y="6477000"/>
          <p14:tracePt t="5481" x="3667125" y="6457950"/>
          <p14:tracePt t="5490" x="3667125" y="6438900"/>
          <p14:tracePt t="5506" x="3648075" y="6419850"/>
          <p14:tracePt t="5514" x="3648075" y="6400800"/>
          <p14:tracePt t="5523" x="3629025" y="6391275"/>
          <p14:tracePt t="5557" x="3609975" y="6391275"/>
          <p14:tracePt t="5565" x="3609975" y="6419850"/>
          <p14:tracePt t="5573" x="3609975" y="6477000"/>
          <p14:tracePt t="5580" x="3609975" y="6534150"/>
          <p14:tracePt t="5588" x="3609975" y="6600825"/>
          <p14:tracePt t="5596" x="3609975" y="6657975"/>
          <p14:tracePt t="5604" x="3609975" y="6743700"/>
          <p14:tracePt t="5611" x="3609975" y="6819900"/>
          <p14:tracePt t="5620" x="3629025" y="6886575"/>
          <p14:tracePt t="5628" x="3648075" y="6905625"/>
          <p14:tracePt t="5636" x="3667125" y="6962775"/>
          <p14:tracePt t="5644" x="3686175" y="7010400"/>
          <p14:tracePt t="5652" x="3686175" y="7029450"/>
          <p14:tracePt t="5660" x="3705225" y="7048500"/>
          <p14:tracePt t="5668" x="3705225" y="7067550"/>
          <p14:tracePt t="5702" x="3705225" y="7048500"/>
          <p14:tracePt t="5710" x="3705225" y="7010400"/>
          <p14:tracePt t="5718" x="3705225" y="6991350"/>
          <p14:tracePt t="5727" x="3686175" y="6962775"/>
          <p14:tracePt t="5734" x="3686175" y="6924675"/>
          <p14:tracePt t="5743" x="3686175" y="6867525"/>
          <p14:tracePt t="5750" x="3686175" y="6848475"/>
          <p14:tracePt t="5760" x="3686175" y="6819900"/>
          <p14:tracePt t="5766" x="3686175" y="6800850"/>
          <p14:tracePt t="5776" x="3686175" y="6781800"/>
          <p14:tracePt t="5782" x="3667125" y="6762750"/>
          <p14:tracePt t="5798" x="3667125" y="6743700"/>
          <p14:tracePt t="5848" x="3667125" y="6762750"/>
          <p14:tracePt t="5856" x="3667125" y="6781800"/>
          <p14:tracePt t="5863" x="3667125" y="6800850"/>
          <p14:tracePt t="5873" x="3667125" y="6829425"/>
          <p14:tracePt t="5879" x="3667125" y="6848475"/>
          <p14:tracePt t="5887" x="3667125" y="6867525"/>
          <p14:tracePt t="5895" x="3667125" y="6886575"/>
          <p14:tracePt t="5920" x="3667125" y="6905625"/>
          <p14:tracePt t="5953" x="3667125" y="6867525"/>
          <p14:tracePt t="5962" x="3667125" y="6829425"/>
          <p14:tracePt t="5968" x="3667125" y="6819900"/>
          <p14:tracePt t="5977" x="3667125" y="6762750"/>
          <p14:tracePt t="5984" x="3667125" y="6724650"/>
          <p14:tracePt t="5994" x="3648075" y="6686550"/>
          <p14:tracePt t="6000" x="3629025" y="6657975"/>
          <p14:tracePt t="6011" x="3629025" y="6619875"/>
          <p14:tracePt t="6016" x="3609975" y="6581775"/>
          <p14:tracePt t="6027" x="3600450" y="6562725"/>
          <p14:tracePt t="6033" x="3600450" y="6543675"/>
          <p14:tracePt t="6041" x="3581400" y="6543675"/>
          <p14:tracePt t="6050" x="3562350" y="6534150"/>
          <p14:tracePt t="6066" x="3543300" y="6534150"/>
          <p14:tracePt t="6082" x="3524250" y="6534150"/>
          <p14:tracePt t="6090" x="3524250" y="6543675"/>
          <p14:tracePt t="6098" x="3505200" y="6562725"/>
          <p14:tracePt t="6106" x="3505200" y="6619875"/>
          <p14:tracePt t="6114" x="3505200" y="6638925"/>
          <p14:tracePt t="6122" x="3505200" y="6686550"/>
          <p14:tracePt t="6130" x="3505200" y="6705600"/>
          <p14:tracePt t="6139" x="3505200" y="6762750"/>
          <p14:tracePt t="6147" x="3505200" y="6781800"/>
          <p14:tracePt t="6155" x="3524250" y="6800850"/>
          <p14:tracePt t="6163" x="3524250" y="6819900"/>
          <p14:tracePt t="6171" x="3543300" y="6829425"/>
          <p14:tracePt t="6187" x="3562350" y="6829425"/>
          <p14:tracePt t="6220" x="3562350" y="6819900"/>
          <p14:tracePt t="6228" x="3581400" y="6800850"/>
          <p14:tracePt t="6235" x="3581400" y="6762750"/>
          <p14:tracePt t="6244" x="3581400" y="6743700"/>
          <p14:tracePt t="6252" x="3581400" y="6705600"/>
          <p14:tracePt t="6261" x="3581400" y="6677025"/>
          <p14:tracePt t="6268" x="3581400" y="6657975"/>
          <p14:tracePt t="6277" x="3581400" y="6638925"/>
          <p14:tracePt t="6284" x="3581400" y="6619875"/>
          <p14:tracePt t="6341" x="3581400" y="6638925"/>
          <p14:tracePt t="6350" x="3581400" y="6677025"/>
          <p14:tracePt t="6358" x="3581400" y="6686550"/>
          <p14:tracePt t="6366" x="3581400" y="6724650"/>
          <p14:tracePt t="6374" x="3581400" y="6743700"/>
          <p14:tracePt t="6381" x="3581400" y="6781800"/>
          <p14:tracePt t="6390" x="3581400" y="6800850"/>
          <p14:tracePt t="6398" x="3581400" y="6819900"/>
          <p14:tracePt t="6414" x="3581400" y="6829425"/>
          <p14:tracePt t="6788" x="3581400" y="6819900"/>
          <p14:tracePt t="6798" x="3581400" y="6800850"/>
          <p14:tracePt t="6804" x="3581400" y="6762750"/>
          <p14:tracePt t="6811" x="3581400" y="6724650"/>
          <p14:tracePt t="6819" x="3600450" y="6705600"/>
          <p14:tracePt t="6827" x="3600450" y="6657975"/>
          <p14:tracePt t="6836" x="3609975" y="6619875"/>
          <p14:tracePt t="6843" x="3609975" y="6562725"/>
          <p14:tracePt t="6852" x="3629025" y="6534150"/>
          <p14:tracePt t="6860" x="3629025" y="6496050"/>
          <p14:tracePt t="6868" x="3629025" y="6457950"/>
          <p14:tracePt t="6877" x="3629025" y="6419850"/>
          <p14:tracePt t="6886" x="3629025" y="6400800"/>
          <p14:tracePt t="6893" x="3629025" y="6391275"/>
          <p14:tracePt t="6908" x="3629025" y="6372225"/>
          <p14:tracePt t="6925" x="3629025" y="6353175"/>
          <p14:tracePt t="6941" x="3609975" y="6353175"/>
          <p14:tracePt t="7040" x="3609975" y="6372225"/>
          <p14:tracePt t="7096" x="3609975" y="6391275"/>
          <p14:tracePt t="7112" x="3600450" y="6391275"/>
          <p14:tracePt t="7144" x="3600450" y="6400800"/>
          <p14:tracePt t="7152" x="3581400" y="6400800"/>
          <p14:tracePt t="8464" x="3581400" y="6391275"/>
          <p14:tracePt t="8473" x="3581400" y="6372225"/>
          <p14:tracePt t="8489" x="3581400" y="6334125"/>
          <p14:tracePt t="8497" x="3581400" y="6296025"/>
          <p14:tracePt t="8505" x="3581400" y="6276975"/>
          <p14:tracePt t="8514" x="3581400" y="6248400"/>
          <p14:tracePt t="8521" x="3581400" y="6229350"/>
          <p14:tracePt t="8530" x="3581400" y="6191250"/>
          <p14:tracePt t="8538" x="3581400" y="6172200"/>
          <p14:tracePt t="8546" x="3581400" y="6134100"/>
          <p14:tracePt t="8554" x="3581400" y="6115050"/>
          <p14:tracePt t="8562" x="3581400" y="6096000"/>
          <p14:tracePt t="8570" x="3581400" y="6086475"/>
          <p14:tracePt t="8578" x="3562350" y="6067425"/>
          <p14:tracePt t="8586" x="3562350" y="6048375"/>
          <p14:tracePt t="8594" x="3543300" y="6029325"/>
          <p14:tracePt t="8602" x="3543300" y="6010275"/>
          <p14:tracePt t="8610" x="3524250" y="6010275"/>
          <p14:tracePt t="8627" x="3505200" y="5991225"/>
          <p14:tracePt t="8651" x="3486150" y="5991225"/>
          <p14:tracePt t="8660" x="3467100" y="5991225"/>
          <p14:tracePt t="8667" x="3457575" y="5991225"/>
          <p14:tracePt t="8675" x="3438525" y="5991225"/>
          <p14:tracePt t="8684" x="3419475" y="5991225"/>
          <p14:tracePt t="8692" x="3400425" y="5991225"/>
          <p14:tracePt t="8700" x="3381375" y="6010275"/>
          <p14:tracePt t="8708" x="3362325" y="6029325"/>
          <p14:tracePt t="8716" x="3362325" y="6048375"/>
          <p14:tracePt t="8724" x="3343275" y="6067425"/>
          <p14:tracePt t="8732" x="3343275" y="6086475"/>
          <p14:tracePt t="8741" x="3324225" y="6096000"/>
          <p14:tracePt t="8748" x="3324225" y="6115050"/>
          <p14:tracePt t="8757" x="3324225" y="6153150"/>
          <p14:tracePt t="8765" x="3324225" y="6191250"/>
          <p14:tracePt t="8773" x="3324225" y="6210300"/>
          <p14:tracePt t="8781" x="3324225" y="6248400"/>
          <p14:tracePt t="8789" x="3324225" y="6276975"/>
          <p14:tracePt t="8798" x="3324225" y="6315075"/>
          <p14:tracePt t="8805" x="3343275" y="6353175"/>
          <p14:tracePt t="8814" x="3362325" y="6391275"/>
          <p14:tracePt t="8821" x="3381375" y="6419850"/>
          <p14:tracePt t="8829" x="3400425" y="6457950"/>
          <p14:tracePt t="8837" x="3419475" y="6496050"/>
          <p14:tracePt t="8846" x="3438525" y="6534150"/>
          <p14:tracePt t="8854" x="3467100" y="6543675"/>
          <p14:tracePt t="8862" x="3467100" y="6562725"/>
          <p14:tracePt t="8870" x="3486150" y="6581775"/>
          <p14:tracePt t="8878" x="3486150" y="6600825"/>
          <p14:tracePt t="8886" x="3505200" y="6600825"/>
          <p14:tracePt t="8894" x="3524250" y="6600825"/>
          <p14:tracePt t="8919" x="3543300" y="6600825"/>
          <p14:tracePt t="8935" x="3562350" y="6600825"/>
          <p14:tracePt t="8943" x="3562350" y="6581775"/>
          <p14:tracePt t="8951" x="3581400" y="6562725"/>
          <p14:tracePt t="8960" x="3581400" y="6543675"/>
          <p14:tracePt t="8967" x="3581400" y="6534150"/>
          <p14:tracePt t="8975" x="3600450" y="6534150"/>
          <p14:tracePt t="8983" x="3600450" y="6515100"/>
          <p14:tracePt t="9000" x="3600450" y="6496050"/>
          <p14:tracePt t="9057" x="3609975" y="6496050"/>
          <p14:tracePt t="9090" x="3629025" y="6496050"/>
          <p14:tracePt t="9106" x="3648075" y="6515100"/>
          <p14:tracePt t="9115" x="3667125" y="6515100"/>
          <p14:tracePt t="9121" x="3667125" y="6534150"/>
          <p14:tracePt t="9130" x="3686175" y="6543675"/>
          <p14:tracePt t="9138" x="3705225" y="6562725"/>
          <p14:tracePt t="9146" x="3724275" y="6581775"/>
          <p14:tracePt t="9162" x="3724275" y="6600825"/>
          <p14:tracePt t="9170" x="3743325" y="6600825"/>
          <p14:tracePt t="10095" x="3743325" y="6619875"/>
          <p14:tracePt t="10102" x="3743325" y="6657975"/>
          <p14:tracePt t="10110" x="3743325" y="6686550"/>
          <p14:tracePt t="10118" x="3743325" y="6705600"/>
          <p14:tracePt t="10126" x="3743325" y="6743700"/>
          <p14:tracePt t="10134" x="3743325" y="6781800"/>
          <p14:tracePt t="10143" x="3743325" y="6819900"/>
          <p14:tracePt t="10151" x="3743325" y="6829425"/>
          <p14:tracePt t="10159" x="3762375" y="6867525"/>
          <p14:tracePt t="10166" x="3762375" y="6886575"/>
          <p14:tracePt t="10176" x="3762375" y="6905625"/>
          <p14:tracePt t="10199" x="3762375" y="6924675"/>
          <p14:tracePt t="10565" x="3762375" y="6905625"/>
          <p14:tracePt t="10572" x="3762375" y="6867525"/>
          <p14:tracePt t="10580" x="3762375" y="6848475"/>
          <p14:tracePt t="10589" x="3762375" y="6829425"/>
          <p14:tracePt t="10596" x="3771900" y="6800850"/>
          <p14:tracePt t="10605" x="3790950" y="6781800"/>
          <p14:tracePt t="10612" x="3790950" y="6743700"/>
          <p14:tracePt t="10621" x="3810000" y="6705600"/>
          <p14:tracePt t="10628" x="3829050" y="6677025"/>
          <p14:tracePt t="10637" x="3829050" y="6657975"/>
          <p14:tracePt t="10645" x="3848100" y="6619875"/>
          <p14:tracePt t="10653" x="3848100" y="6600825"/>
          <p14:tracePt t="10662" x="3848100" y="6581775"/>
          <p14:tracePt t="10669" x="3867150" y="6562725"/>
          <p14:tracePt t="10695" x="3867150" y="6543675"/>
          <p14:tracePt t="10719" x="3848100" y="6543675"/>
          <p14:tracePt t="10730" x="3829050" y="6543675"/>
          <p14:tracePt t="10734" x="3810000" y="6581775"/>
          <p14:tracePt t="10743" x="3771900" y="6619875"/>
          <p14:tracePt t="10750" x="3762375" y="6657975"/>
          <p14:tracePt t="10760" x="3724275" y="6686550"/>
          <p14:tracePt t="10766" x="3705225" y="6743700"/>
          <p14:tracePt t="10776" x="3686175" y="6800850"/>
          <p14:tracePt t="10783" x="3667125" y="6848475"/>
          <p14:tracePt t="10791" x="3667125" y="6905625"/>
          <p14:tracePt t="10799" x="3667125" y="6962775"/>
          <p14:tracePt t="10807" x="3667125" y="7029450"/>
          <p14:tracePt t="10815" x="3667125" y="7086600"/>
          <p14:tracePt t="10823" x="3667125" y="7153275"/>
          <p14:tracePt t="10832" x="3686175" y="7229475"/>
          <p14:tracePt t="10840" x="3705225" y="7267575"/>
          <p14:tracePt t="10848" x="3724275" y="7315200"/>
          <p14:tracePt t="10856" x="3743325" y="7353300"/>
          <p14:tracePt t="10864" x="3771900" y="7410450"/>
          <p14:tracePt t="10873" x="3771900" y="7458075"/>
          <p14:tracePt t="10880" x="3790950" y="7496175"/>
          <p14:tracePt t="10888" x="3790950" y="7534275"/>
          <p14:tracePt t="10896" x="3810000" y="7553325"/>
          <p14:tracePt t="10904" x="3810000" y="7572375"/>
          <p14:tracePt t="10912" x="3810000" y="7581900"/>
          <p14:tracePt t="10920" x="3810000" y="7600950"/>
          <p14:tracePt t="10937" x="3810000" y="7620000"/>
          <p14:tracePt t="10994" x="3810000" y="7600950"/>
          <p14:tracePt t="11002" x="3810000" y="7581900"/>
          <p14:tracePt t="11013" x="3810000" y="7534275"/>
          <p14:tracePt t="11018" x="3810000" y="7477125"/>
          <p14:tracePt t="11027" x="3810000" y="7410450"/>
          <p14:tracePt t="11034" x="3810000" y="7315200"/>
          <p14:tracePt t="11043" x="3810000" y="7229475"/>
          <p14:tracePt t="11050" x="3810000" y="7105650"/>
          <p14:tracePt t="11059" x="3810000" y="6981825"/>
          <p14:tracePt t="11066" x="3810000" y="6886575"/>
          <p14:tracePt t="11075" x="3829050" y="6762750"/>
          <p14:tracePt t="11082" x="3848100" y="6638925"/>
          <p14:tracePt t="11091" x="3867150" y="6534150"/>
          <p14:tracePt t="11099" x="3867150" y="6419850"/>
          <p14:tracePt t="11109" x="3886200" y="6334125"/>
          <p14:tracePt t="11115" x="3886200" y="6296025"/>
          <p14:tracePt t="11123" x="3905250" y="6248400"/>
          <p14:tracePt t="11132" x="3905250" y="6191250"/>
          <p14:tracePt t="11139" x="3905250" y="6134100"/>
          <p14:tracePt t="11148" x="3914775" y="6096000"/>
          <p14:tracePt t="11155" x="3914775" y="6067425"/>
          <p14:tracePt t="11163" x="3914775" y="6048375"/>
          <p14:tracePt t="11172" x="3933825" y="6029325"/>
          <p14:tracePt t="11180" x="3933825" y="6010275"/>
          <p14:tracePt t="11188" x="3933825" y="5991225"/>
          <p14:tracePt t="11254" x="3914775" y="6029325"/>
          <p14:tracePt t="11261" x="3905250" y="6067425"/>
          <p14:tracePt t="11269" x="3886200" y="6134100"/>
          <p14:tracePt t="11277" x="3848100" y="6229350"/>
          <p14:tracePt t="11285" x="3810000" y="6315075"/>
          <p14:tracePt t="11294" x="3790950" y="6419850"/>
          <p14:tracePt t="11301" x="3762375" y="6534150"/>
          <p14:tracePt t="11310" x="3743325" y="6619875"/>
          <p14:tracePt t="11317" x="3724275" y="6724650"/>
          <p14:tracePt t="11327" x="3724275" y="6829425"/>
          <p14:tracePt t="11334" x="3724275" y="6924675"/>
          <p14:tracePt t="11343" x="3724275" y="6981825"/>
          <p14:tracePt t="11350" x="3724275" y="7029450"/>
          <p14:tracePt t="11359" x="3724275" y="7086600"/>
          <p14:tracePt t="11367" x="3724275" y="7134225"/>
          <p14:tracePt t="11376" x="3724275" y="7172325"/>
          <p14:tracePt t="11383" x="3724275" y="7191375"/>
          <p14:tracePt t="11399" x="3743325" y="7210425"/>
          <p14:tracePt t="11431" x="3743325" y="7191375"/>
          <p14:tracePt t="11439" x="3743325" y="7153275"/>
          <p14:tracePt t="11447" x="3743325" y="7105650"/>
          <p14:tracePt t="11455" x="3743325" y="7048500"/>
          <p14:tracePt t="11463" x="3743325" y="6981825"/>
          <p14:tracePt t="11472" x="3743325" y="6943725"/>
          <p14:tracePt t="11480" x="3743325" y="6886575"/>
          <p14:tracePt t="11488" x="3743325" y="6829425"/>
          <p14:tracePt t="11496" x="3743325" y="6781800"/>
          <p14:tracePt t="11504" x="3743325" y="6743700"/>
          <p14:tracePt t="11512" x="3743325" y="6705600"/>
          <p14:tracePt t="11520" x="3743325" y="6677025"/>
          <p14:tracePt t="11528" x="3743325" y="6657975"/>
          <p14:tracePt t="11536" x="3743325" y="6619875"/>
          <p14:tracePt t="11544" x="3743325" y="6600825"/>
          <p14:tracePt t="11561" x="3724275" y="6581775"/>
          <p14:tracePt t="11577" x="3705225" y="6581775"/>
          <p14:tracePt t="11585" x="3686175" y="6581775"/>
          <p14:tracePt t="11593" x="3667125" y="6581775"/>
          <p14:tracePt t="11601" x="3648075" y="6581775"/>
          <p14:tracePt t="11610" x="3629025" y="6600825"/>
          <p14:tracePt t="11617" x="3600450" y="6638925"/>
          <p14:tracePt t="11626" x="3581400" y="6677025"/>
          <p14:tracePt t="11633" x="3543300" y="6724650"/>
          <p14:tracePt t="11643" x="3524250" y="6762750"/>
          <p14:tracePt t="11650" x="3505200" y="6819900"/>
          <p14:tracePt t="11658" x="3486150" y="6886575"/>
          <p14:tracePt t="11667" x="3486150" y="6943725"/>
          <p14:tracePt t="11674" x="3467100" y="6991350"/>
          <p14:tracePt t="11683" x="3467100" y="7029450"/>
          <p14:tracePt t="11692" x="3467100" y="7086600"/>
          <p14:tracePt t="11699" x="3467100" y="7124700"/>
          <p14:tracePt t="11707" x="3467100" y="7153275"/>
          <p14:tracePt t="11715" x="3467100" y="7191375"/>
          <p14:tracePt t="11723" x="3467100" y="7210425"/>
          <p14:tracePt t="11731" x="3467100" y="7229475"/>
          <p14:tracePt t="11739" x="3467100" y="7248525"/>
          <p14:tracePt t="11748" x="3467100" y="7267575"/>
          <p14:tracePt t="15593" x="3524250" y="7267575"/>
          <p14:tracePt t="15601" x="3600450" y="7267575"/>
          <p14:tracePt t="15610" x="3648075" y="7277100"/>
          <p14:tracePt t="15617" x="3705225" y="7277100"/>
          <p14:tracePt t="15627" x="3762375" y="7296150"/>
          <p14:tracePt t="15633" x="3790950" y="7315200"/>
          <p14:tracePt t="15643" x="3848100" y="7353300"/>
          <p14:tracePt t="15649" x="3905250" y="7353300"/>
          <p14:tracePt t="15657" x="3990975" y="7391400"/>
          <p14:tracePt t="15665" x="4057650" y="7419975"/>
          <p14:tracePt t="15674" x="4095750" y="7439025"/>
          <p14:tracePt t="15682" x="4152900" y="7477125"/>
          <p14:tracePt t="15690" x="4200525" y="7496175"/>
          <p14:tracePt t="15698" x="4238625" y="7534275"/>
          <p14:tracePt t="15706" x="4295775" y="7553325"/>
          <p14:tracePt t="15715" x="4314825" y="7572375"/>
          <p14:tracePt t="15722" x="4333875" y="7572375"/>
          <p14:tracePt t="15730" x="4352925" y="7572375"/>
          <p14:tracePt t="15739" x="4362450" y="7572375"/>
          <p14:tracePt t="18171" x="4381500" y="7572375"/>
          <p14:tracePt t="18180" x="4400550" y="7572375"/>
          <p14:tracePt t="18187" x="4438650" y="7553325"/>
          <p14:tracePt t="18195" x="4476750" y="7553325"/>
          <p14:tracePt t="18203" x="4524375" y="7534275"/>
          <p14:tracePt t="18211" x="4600575" y="7515225"/>
          <p14:tracePt t="18219" x="4648200" y="7515225"/>
          <p14:tracePt t="18227" x="4686300" y="7515225"/>
          <p14:tracePt t="18235" x="4743450" y="7515225"/>
          <p14:tracePt t="18243" x="4791075" y="7515225"/>
          <p14:tracePt t="18251" x="4829175" y="7515225"/>
          <p14:tracePt t="18259" x="4867275" y="7515225"/>
          <p14:tracePt t="18268" x="4905375" y="7515225"/>
          <p14:tracePt t="18276" x="4943475" y="7534275"/>
          <p14:tracePt t="18283" x="4953000" y="7553325"/>
          <p14:tracePt t="18293" x="4972050" y="7553325"/>
          <p14:tracePt t="18300" x="5010150" y="7572375"/>
          <p14:tracePt t="18309" x="5029200" y="7572375"/>
          <p14:tracePt t="18316" x="5048250" y="7572375"/>
          <p14:tracePt t="18325" x="5067300" y="7572375"/>
          <p14:tracePt t="18333" x="5095875" y="7572375"/>
          <p14:tracePt t="18342" x="5114925" y="7572375"/>
          <p14:tracePt t="18350" x="5133975" y="7572375"/>
          <p14:tracePt t="18357" x="5153025" y="7572375"/>
          <p14:tracePt t="18367" x="5172075" y="7572375"/>
          <p14:tracePt t="18382" x="5191125" y="7572375"/>
          <p14:tracePt t="18390" x="5191125" y="7553325"/>
          <p14:tracePt t="18399" x="5210175" y="7553325"/>
          <p14:tracePt t="18413" x="5210175" y="7534275"/>
          <p14:tracePt t="18422" x="5229225" y="7534275"/>
          <p14:tracePt t="18430" x="5229225" y="7515225"/>
          <p14:tracePt t="18448" x="5229225" y="7496175"/>
          <p14:tracePt t="18454" x="5229225" y="7477125"/>
          <p14:tracePt t="18462" x="5229225" y="7439025"/>
          <p14:tracePt t="18470" x="5229225" y="7419975"/>
          <p14:tracePt t="18478" x="5229225" y="7410450"/>
          <p14:tracePt t="18486" x="5229225" y="7372350"/>
          <p14:tracePt t="18494" x="5229225" y="7334250"/>
          <p14:tracePt t="18503" x="5229225" y="7315200"/>
          <p14:tracePt t="18511" x="5210175" y="7277100"/>
          <p14:tracePt t="18519" x="5210175" y="7267575"/>
          <p14:tracePt t="18527" x="5191125" y="7229475"/>
          <p14:tracePt t="18535" x="5191125" y="7210425"/>
          <p14:tracePt t="18543" x="5191125" y="7191375"/>
          <p14:tracePt t="18551" x="5191125" y="7172325"/>
          <p14:tracePt t="18559" x="5172075" y="7153275"/>
          <p14:tracePt t="18584" x="5172075" y="7134225"/>
          <p14:tracePt t="18649" x="5172075" y="7153275"/>
          <p14:tracePt t="18657" x="5172075" y="7172325"/>
          <p14:tracePt t="18666" x="5172075" y="7210425"/>
          <p14:tracePt t="18673" x="5172075" y="7267575"/>
          <p14:tracePt t="18682" x="5172075" y="7277100"/>
          <p14:tracePt t="18689" x="5172075" y="7315200"/>
          <p14:tracePt t="18697" x="5172075" y="7353300"/>
          <p14:tracePt t="18706" x="5210175" y="7410450"/>
          <p14:tracePt t="18714" x="5210175" y="7419975"/>
          <p14:tracePt t="18722" x="5238750" y="7458075"/>
          <p14:tracePt t="18729" x="5238750" y="7496175"/>
          <p14:tracePt t="18738" x="5257800" y="7515225"/>
          <p14:tracePt t="18746" x="5276850" y="7534275"/>
          <p14:tracePt t="18754" x="5295900" y="7553325"/>
          <p14:tracePt t="18762" x="5295900" y="7572375"/>
          <p14:tracePt t="18770" x="5314950" y="7581900"/>
          <p14:tracePt t="18778" x="5314950" y="7600950"/>
          <p14:tracePt t="18786" x="5334000" y="7600950"/>
          <p14:tracePt t="18794" x="5334000" y="7620000"/>
          <p14:tracePt t="18803" x="5353050" y="7620000"/>
          <p14:tracePt t="18819" x="5353050" y="7639050"/>
          <p14:tracePt t="18836" x="5372100" y="7658100"/>
          <p14:tracePt t="19281" x="5334000" y="7658100"/>
          <p14:tracePt t="19289" x="5257800" y="7658100"/>
          <p14:tracePt t="19297" x="5191125" y="7658100"/>
          <p14:tracePt t="19306" x="5114925" y="7658100"/>
          <p14:tracePt t="19313" x="5048250" y="7658100"/>
          <p14:tracePt t="19322" x="4972050" y="7658100"/>
          <p14:tracePt t="19330" x="4924425" y="7639050"/>
          <p14:tracePt t="19338" x="4886325" y="7620000"/>
          <p14:tracePt t="19346" x="4829175" y="7600950"/>
          <p14:tracePt t="19355" x="4781550" y="7600950"/>
          <p14:tracePt t="19362" x="4743450" y="7581900"/>
          <p14:tracePt t="19371" x="4705350" y="7581900"/>
          <p14:tracePt t="19378" x="4686300" y="7581900"/>
          <p14:tracePt t="19387" x="4648200" y="7572375"/>
          <p14:tracePt t="19404" x="4638675" y="7572375"/>
          <p14:tracePt t="19411" x="4619625" y="7572375"/>
          <p14:tracePt t="19419" x="4619625" y="7553325"/>
          <p14:tracePt t="19444" x="4619625" y="7534275"/>
          <p14:tracePt t="22926" x="4600575" y="7534275"/>
          <p14:tracePt t="22933" x="4581525" y="7515225"/>
          <p14:tracePt t="22942" x="4562475" y="7496175"/>
          <p14:tracePt t="22950" x="4543425" y="7477125"/>
          <p14:tracePt t="22958" x="4495800" y="7458075"/>
          <p14:tracePt t="22966" x="4476750" y="7458075"/>
          <p14:tracePt t="22975" x="4438650" y="7439025"/>
          <p14:tracePt t="22982" x="4419600" y="7439025"/>
          <p14:tracePt t="22991" x="4381500" y="7419975"/>
          <p14:tracePt t="22998" x="4352925" y="7419975"/>
          <p14:tracePt t="23007" x="4314825" y="7419975"/>
          <p14:tracePt t="23016" x="4295775" y="7410450"/>
          <p14:tracePt t="23025" x="4276725" y="7410450"/>
          <p14:tracePt t="23031" x="4257675" y="7410450"/>
          <p14:tracePt t="23039" x="4238625" y="7410450"/>
          <p14:tracePt t="23048" x="4219575" y="7410450"/>
          <p14:tracePt t="23055" x="4191000" y="7410450"/>
          <p14:tracePt t="23063" x="4171950" y="7410450"/>
          <p14:tracePt t="23071" x="4133850" y="7410450"/>
          <p14:tracePt t="23079" x="4095750" y="7410450"/>
          <p14:tracePt t="23088" x="4076700" y="7410450"/>
          <p14:tracePt t="23096" x="4048125" y="7410450"/>
          <p14:tracePt t="23104" x="4010025" y="7410450"/>
          <p14:tracePt t="23115" x="3971925" y="7410450"/>
          <p14:tracePt t="23120" x="3952875" y="7410450"/>
          <p14:tracePt t="23128" x="3933825" y="7410450"/>
          <p14:tracePt t="23136" x="3914775" y="7410450"/>
          <p14:tracePt t="23144" x="3905250" y="7410450"/>
          <p14:tracePt t="23153" x="3886200" y="7410450"/>
          <p14:tracePt t="23161" x="3867150" y="7410450"/>
          <p14:tracePt t="23177" x="3848100" y="7410450"/>
          <p14:tracePt t="23193" x="3829050" y="7410450"/>
          <p14:tracePt t="23201" x="3829050" y="7419975"/>
          <p14:tracePt t="23258" x="3829050" y="7439025"/>
          <p14:tracePt t="23266" x="3829050" y="7458075"/>
          <p14:tracePt t="23275" x="3829050" y="7477125"/>
          <p14:tracePt t="23282" x="3829050" y="7496175"/>
          <p14:tracePt t="23290" x="3848100" y="7534275"/>
          <p14:tracePt t="23299" x="3886200" y="7572375"/>
          <p14:tracePt t="23307" x="3905250" y="7620000"/>
          <p14:tracePt t="23315" x="3914775" y="7639050"/>
          <p14:tracePt t="23325" x="3933825" y="7677150"/>
          <p14:tracePt t="23331" x="3971925" y="7696200"/>
          <p14:tracePt t="23339" x="3971925" y="7715250"/>
          <p14:tracePt t="23347" x="3990975" y="7724775"/>
          <p14:tracePt t="23355" x="3990975" y="7743825"/>
          <p14:tracePt t="23388" x="3971925" y="7743825"/>
          <p14:tracePt t="23396" x="3952875" y="7696200"/>
          <p14:tracePt t="23403" x="3933825" y="7658100"/>
          <p14:tracePt t="23412" x="3914775" y="7600950"/>
          <p14:tracePt t="23420" x="3905250" y="7581900"/>
          <p14:tracePt t="23428" x="3867150" y="7496175"/>
          <p14:tracePt t="23436" x="3867150" y="7458075"/>
          <p14:tracePt t="23444" x="3848100" y="7419975"/>
          <p14:tracePt t="23452" x="3829050" y="7391400"/>
          <p14:tracePt t="23460" x="3829050" y="7353300"/>
          <p14:tracePt t="23469" x="3829050" y="7315200"/>
          <p14:tracePt t="23477" x="3829050" y="7296150"/>
          <p14:tracePt t="23493" x="3829050" y="7277100"/>
          <p14:tracePt t="23527" x="3810000" y="7277100"/>
          <p14:tracePt t="23550" x="3790950" y="7334250"/>
          <p14:tracePt t="23558" x="3790950" y="7353300"/>
          <p14:tracePt t="23567" x="3790950" y="7410450"/>
          <p14:tracePt t="23575" x="3790950" y="7458075"/>
          <p14:tracePt t="23584" x="3790950" y="7534275"/>
          <p14:tracePt t="23590" x="3790950" y="7581900"/>
          <p14:tracePt t="23600" x="3790950" y="7658100"/>
          <p14:tracePt t="23606" x="3810000" y="7677150"/>
          <p14:tracePt t="23614" x="3829050" y="7715250"/>
          <p14:tracePt t="23622" x="3848100" y="7743825"/>
          <p14:tracePt t="23631" x="3867150" y="7781925"/>
          <p14:tracePt t="23639" x="3886200" y="7800975"/>
          <p14:tracePt t="23649" x="3886200" y="7820025"/>
          <p14:tracePt t="23663" x="3905250" y="7820025"/>
          <p14:tracePt t="23695" x="3905250" y="7781925"/>
          <p14:tracePt t="23703" x="3905250" y="7762875"/>
          <p14:tracePt t="23712" x="3886200" y="7724775"/>
          <p14:tracePt t="23720" x="3867150" y="7696200"/>
          <p14:tracePt t="23728" x="3867150" y="7677150"/>
          <p14:tracePt t="23736" x="3848100" y="7658100"/>
          <p14:tracePt t="23744" x="3829050" y="7639050"/>
          <p14:tracePt t="23760" x="3810000" y="7620000"/>
          <p14:tracePt t="23769" x="3790950" y="7620000"/>
          <p14:tracePt t="23801" x="3790950" y="7658100"/>
          <p14:tracePt t="23809" x="3790950" y="7696200"/>
          <p14:tracePt t="23817" x="3790950" y="7724775"/>
          <p14:tracePt t="23825" x="3790950" y="7781925"/>
          <p14:tracePt t="23833" x="3829050" y="7839075"/>
          <p14:tracePt t="23842" x="3848100" y="7858125"/>
          <p14:tracePt t="23850" x="3867150" y="7886700"/>
          <p14:tracePt t="23858" x="3905250" y="7924800"/>
          <p14:tracePt t="23866" x="3914775" y="7962900"/>
          <p14:tracePt t="23874" x="3952875" y="7981950"/>
          <p14:tracePt t="23883" x="3971925" y="7981950"/>
          <p14:tracePt t="23900" x="3990975" y="8001000"/>
          <p14:tracePt t="23914" x="4010025" y="8001000"/>
          <p14:tracePt t="24149" x="4076700" y="8001000"/>
          <p14:tracePt t="24158" x="4152900" y="8001000"/>
          <p14:tracePt t="24166" x="4438650" y="8001000"/>
          <p14:tracePt t="24173" x="4724400" y="8001000"/>
          <p14:tracePt t="24183" x="5048250" y="8010525"/>
          <p14:tracePt t="24190" x="5495925" y="8105775"/>
          <p14:tracePt t="24198" x="5972175" y="8229600"/>
          <p14:tracePt t="24206" x="6496050" y="8410575"/>
          <p14:tracePt t="24214" x="6962775" y="8553450"/>
          <p14:tracePt t="24222" x="7153275" y="8639175"/>
          <p14:tracePt t="24230" x="7572375" y="8820150"/>
          <p14:tracePt t="24238" x="7696200" y="8877300"/>
          <p14:tracePt t="24246" x="7962900" y="8982075"/>
          <p14:tracePt t="24255" x="8162925" y="9048750"/>
          <p14:tracePt t="24263" x="8324850" y="9124950"/>
          <p14:tracePt t="24271" x="8372475" y="9144000"/>
          <p14:tracePt t="24279" x="8467725" y="9182100"/>
          <p14:tracePt t="24287" x="8553450" y="9191625"/>
          <p14:tracePt t="24587" x="8639175" y="9191625"/>
          <p14:tracePt t="24595" x="8753475" y="9191625"/>
          <p14:tracePt t="24603" x="8915400" y="9191625"/>
          <p14:tracePt t="24611" x="9105900" y="9210675"/>
          <p14:tracePt t="24619" x="9448800" y="9334500"/>
          <p14:tracePt t="24627" x="9858375" y="9534525"/>
          <p14:tracePt t="24636" x="10287000" y="9753600"/>
          <p14:tracePt t="24644" x="10648950" y="10039350"/>
          <p14:tracePt t="24652" x="10791825" y="10182225"/>
        </p14:tracePtLst>
      </p14:laserTraceLst>
    </p:ext>
  </p:extLst>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350444" y="3406146"/>
            <a:ext cx="11301259" cy="4944301"/>
          </a:xfrm>
          <a:prstGeom prst="rect">
            <a:avLst/>
          </a:prstGeom>
        </p:spPr>
      </p:pic>
      <p:sp>
        <p:nvSpPr>
          <p:cNvPr id="3" name="TextBox 3"/>
          <p:cNvSpPr txBox="1"/>
          <p:nvPr/>
        </p:nvSpPr>
        <p:spPr>
          <a:xfrm>
            <a:off x="4315319" y="8651491"/>
            <a:ext cx="1571696" cy="4191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Deceased</a:t>
            </a:r>
          </a:p>
        </p:txBody>
      </p:sp>
      <p:sp>
        <p:nvSpPr>
          <p:cNvPr id="4" name="TextBox 4"/>
          <p:cNvSpPr txBox="1"/>
          <p:nvPr/>
        </p:nvSpPr>
        <p:spPr>
          <a:xfrm>
            <a:off x="7892485" y="8651491"/>
            <a:ext cx="1571696" cy="4191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Survived</a:t>
            </a:r>
          </a:p>
        </p:txBody>
      </p:sp>
      <p:sp>
        <p:nvSpPr>
          <p:cNvPr id="5" name="TextBox 5"/>
          <p:cNvSpPr txBox="1"/>
          <p:nvPr/>
        </p:nvSpPr>
        <p:spPr>
          <a:xfrm>
            <a:off x="14111942" y="3406146"/>
            <a:ext cx="3544545" cy="3050772"/>
          </a:xfrm>
          <a:prstGeom prst="rect">
            <a:avLst/>
          </a:prstGeom>
        </p:spPr>
        <p:txBody>
          <a:bodyPr lIns="0" tIns="0" rIns="0" bIns="0" rtlCol="0" anchor="t">
            <a:spAutoFit/>
          </a:bodyPr>
          <a:lstStyle/>
          <a:p>
            <a:pPr>
              <a:lnSpc>
                <a:spcPts val="3360"/>
              </a:lnSpc>
            </a:pPr>
            <a:r>
              <a:rPr lang="en-US" sz="2800" dirty="0">
                <a:solidFill>
                  <a:srgbClr val="F1F1F1"/>
                </a:solidFill>
                <a:latin typeface="HK Grotesk Light"/>
              </a:rPr>
              <a:t>Most of the purchase prices are between 0 to 50 towards the cheaper fare tickets because most of the passengers were in third class.</a:t>
            </a:r>
          </a:p>
        </p:txBody>
      </p:sp>
      <p:sp>
        <p:nvSpPr>
          <p:cNvPr id="6" name="TextBox 6"/>
          <p:cNvSpPr txBox="1"/>
          <p:nvPr/>
        </p:nvSpPr>
        <p:spPr>
          <a:xfrm>
            <a:off x="2350444" y="2621124"/>
            <a:ext cx="2990962" cy="476250"/>
          </a:xfrm>
          <a:prstGeom prst="rect">
            <a:avLst/>
          </a:prstGeom>
        </p:spPr>
        <p:txBody>
          <a:bodyPr lIns="0" tIns="0" rIns="0" bIns="0" rtlCol="0" anchor="t">
            <a:spAutoFit/>
          </a:bodyPr>
          <a:lstStyle/>
          <a:p>
            <a:pPr>
              <a:lnSpc>
                <a:spcPts val="3720"/>
              </a:lnSpc>
            </a:pPr>
            <a:r>
              <a:rPr lang="en-US" sz="3100">
                <a:solidFill>
                  <a:srgbClr val="F1F1F1"/>
                </a:solidFill>
                <a:latin typeface="HK Grotesk Medium"/>
              </a:rPr>
              <a:t>Fare prices</a:t>
            </a:r>
          </a:p>
        </p:txBody>
      </p:sp>
      <p:sp>
        <p:nvSpPr>
          <p:cNvPr id="7" name="TextBox 7"/>
          <p:cNvSpPr txBox="1"/>
          <p:nvPr/>
        </p:nvSpPr>
        <p:spPr>
          <a:xfrm>
            <a:off x="2350444" y="1402944"/>
            <a:ext cx="15181798" cy="909955"/>
          </a:xfrm>
          <a:prstGeom prst="rect">
            <a:avLst/>
          </a:prstGeom>
        </p:spPr>
        <p:txBody>
          <a:bodyPr lIns="0" tIns="0" rIns="0" bIns="0" rtlCol="0" anchor="t">
            <a:spAutoFit/>
          </a:bodyPr>
          <a:lstStyle/>
          <a:p>
            <a:pPr>
              <a:lnSpc>
                <a:spcPts val="7040"/>
              </a:lnSpc>
            </a:pPr>
            <a:r>
              <a:rPr lang="en-US" sz="6400" b="1" dirty="0">
                <a:solidFill>
                  <a:srgbClr val="F1F1F1"/>
                </a:solidFill>
                <a:latin typeface="HK Grotesk Bold Bold"/>
              </a:rPr>
              <a:t>Data Exploration through Visualization </a:t>
            </a:r>
          </a:p>
        </p:txBody>
      </p:sp>
      <p:pic>
        <p:nvPicPr>
          <p:cNvPr id="9" name="Audio 8">
            <a:hlinkClick r:id="" action="ppaction://media"/>
            <a:extLst>
              <a:ext uri="{FF2B5EF4-FFF2-40B4-BE49-F238E27FC236}">
                <a16:creationId xmlns:a16="http://schemas.microsoft.com/office/drawing/2014/main" id="{22952C41-259B-114C-A316-7AAB1B9EB8C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3539"/>
    </mc:Choice>
    <mc:Fallback xmlns="">
      <p:transition spd="slow" advTm="235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1902" x="13173075" y="10163175"/>
          <p14:tracePt t="1910" x="12611100" y="9772650"/>
          <p14:tracePt t="1918" x="12277725" y="9553575"/>
          <p14:tracePt t="1926" x="12115800" y="9477375"/>
          <p14:tracePt t="1934" x="11849100" y="9324975"/>
          <p14:tracePt t="1942" x="11544300" y="9210675"/>
          <p14:tracePt t="1950" x="11430000" y="9163050"/>
          <p14:tracePt t="1959" x="11220450" y="9086850"/>
          <p14:tracePt t="1966" x="11039475" y="9039225"/>
          <p14:tracePt t="1975" x="10991850" y="9020175"/>
          <p14:tracePt t="1982" x="10877550" y="8982075"/>
          <p14:tracePt t="1992" x="10791825" y="8943975"/>
          <p14:tracePt t="1999" x="10734675" y="8924925"/>
          <p14:tracePt t="2007" x="10696575" y="8905875"/>
          <p14:tracePt t="2015" x="10668000" y="8886825"/>
          <p14:tracePt t="2388" x="10648950" y="8886825"/>
          <p14:tracePt t="2396" x="10544175" y="8886825"/>
          <p14:tracePt t="2404" x="10410825" y="8877300"/>
          <p14:tracePt t="2413" x="10267950" y="8839200"/>
          <p14:tracePt t="2420" x="10039350" y="8782050"/>
          <p14:tracePt t="2429" x="9810750" y="8696325"/>
          <p14:tracePt t="2436" x="9515475" y="8601075"/>
          <p14:tracePt t="2445" x="9248775" y="8515350"/>
          <p14:tracePt t="2453" x="9144000" y="8477250"/>
          <p14:tracePt t="2461" x="8924925" y="8391525"/>
          <p14:tracePt t="2469" x="8753475" y="8315325"/>
          <p14:tracePt t="2477" x="8610600" y="8267700"/>
          <p14:tracePt t="2485" x="8467725" y="8191500"/>
          <p14:tracePt t="2493" x="8353425" y="8143875"/>
          <p14:tracePt t="2502" x="8286750" y="8105775"/>
          <p14:tracePt t="2843" x="8248650" y="8105775"/>
          <p14:tracePt t="2850" x="8067675" y="8105775"/>
          <p14:tracePt t="2859" x="7886700" y="8086725"/>
          <p14:tracePt t="2866" x="7734300" y="8086725"/>
          <p14:tracePt t="2875" x="7410450" y="8048625"/>
          <p14:tracePt t="2882" x="7105650" y="8001000"/>
          <p14:tracePt t="2891" x="6800850" y="7962900"/>
          <p14:tracePt t="2898" x="6677025" y="7943850"/>
          <p14:tracePt t="2906" x="6457950" y="7886700"/>
          <p14:tracePt t="2915" x="6248400" y="7858125"/>
          <p14:tracePt t="2923" x="6067425" y="7839075"/>
          <p14:tracePt t="2931" x="5905500" y="7820025"/>
          <p14:tracePt t="2942" x="5867400" y="7800975"/>
          <p14:tracePt t="2947" x="5762625" y="7800975"/>
          <p14:tracePt t="2956" x="5686425" y="7781925"/>
          <p14:tracePt t="2964" x="5657850" y="7762875"/>
          <p14:tracePt t="2975" x="5600700" y="7762875"/>
          <p14:tracePt t="3321" x="5581650" y="7762875"/>
          <p14:tracePt t="3329" x="5438775" y="7762875"/>
          <p14:tracePt t="3336" x="5276850" y="7762875"/>
          <p14:tracePt t="3344" x="5133975" y="7762875"/>
          <p14:tracePt t="3352" x="4991100" y="7762875"/>
          <p14:tracePt t="3361" x="4848225" y="7724775"/>
          <p14:tracePt t="3369" x="4705350" y="7715250"/>
          <p14:tracePt t="3378" x="4457700" y="7658100"/>
          <p14:tracePt t="3385" x="4352925" y="7639050"/>
          <p14:tracePt t="3393" x="4152900" y="7581900"/>
          <p14:tracePt t="3401" x="4010025" y="7534275"/>
          <p14:tracePt t="3409" x="3848100" y="7477125"/>
          <p14:tracePt t="3417" x="3743325" y="7439025"/>
          <p14:tracePt t="3425" x="3686175" y="7410450"/>
          <p14:tracePt t="3433" x="3609975" y="7372350"/>
          <p14:tracePt t="3441" x="3562350" y="7353300"/>
          <p14:tracePt t="3880" x="3505200" y="7353300"/>
          <p14:tracePt t="3889" x="3457575" y="7353300"/>
          <p14:tracePt t="3896" x="3400425" y="7334250"/>
          <p14:tracePt t="3904" x="3324225" y="7334250"/>
          <p14:tracePt t="3912" x="3257550" y="7315200"/>
          <p14:tracePt t="3920" x="3181350" y="7296150"/>
          <p14:tracePt t="3928" x="3114675" y="7296150"/>
          <p14:tracePt t="3936" x="3057525" y="7296150"/>
          <p14:tracePt t="3944" x="2990850" y="7296150"/>
          <p14:tracePt t="3953" x="2914650" y="7296150"/>
          <p14:tracePt t="3960" x="2847975" y="7296150"/>
          <p14:tracePt t="3970" x="2771775" y="7277100"/>
          <p14:tracePt t="3976" x="2705100" y="7277100"/>
          <p14:tracePt t="3986" x="2628900" y="7277100"/>
          <p14:tracePt t="3993" x="2562225" y="7277100"/>
          <p14:tracePt t="4003" x="2505075" y="7267575"/>
          <p14:tracePt t="4009" x="2428875" y="7267575"/>
          <p14:tracePt t="4019" x="2362200" y="7267575"/>
          <p14:tracePt t="4025" x="2343150" y="7267575"/>
          <p14:tracePt t="4035" x="2286000" y="7267575"/>
          <p14:tracePt t="4042" x="2257425" y="7267575"/>
          <p14:tracePt t="4052" x="2200275" y="7267575"/>
          <p14:tracePt t="4058" x="2181225" y="7267575"/>
          <p14:tracePt t="4069" x="2162175" y="7267575"/>
          <p14:tracePt t="4074" x="2143125" y="7267575"/>
          <p14:tracePt t="4085" x="2133600" y="7267575"/>
          <p14:tracePt t="4090" x="2114550" y="7267575"/>
          <p14:tracePt t="4103" x="2095500" y="7267575"/>
          <p14:tracePt t="4115" x="2076450" y="7267575"/>
          <p14:tracePt t="4131" x="2057400" y="7267575"/>
          <p14:tracePt t="4147" x="2057400" y="7277100"/>
          <p14:tracePt t="4163" x="2057400" y="7296150"/>
          <p14:tracePt t="4172" x="2114550" y="7334250"/>
          <p14:tracePt t="4179" x="2162175" y="7372350"/>
          <p14:tracePt t="4187" x="2238375" y="7410450"/>
          <p14:tracePt t="4195" x="2324100" y="7439025"/>
          <p14:tracePt t="4203" x="2428875" y="7477125"/>
          <p14:tracePt t="4211" x="2628900" y="7581900"/>
          <p14:tracePt t="4219" x="2771775" y="7658100"/>
          <p14:tracePt t="4228" x="2933700" y="7743825"/>
          <p14:tracePt t="4236" x="3114675" y="7839075"/>
          <p14:tracePt t="4244" x="3200400" y="7867650"/>
          <p14:tracePt t="4253" x="3343275" y="7943850"/>
          <p14:tracePt t="4260" x="3467100" y="8010525"/>
          <p14:tracePt t="4269" x="3600450" y="8067675"/>
          <p14:tracePt t="4277" x="3648075" y="8067675"/>
          <p14:tracePt t="4286" x="3743325" y="8105775"/>
          <p14:tracePt t="4293" x="3790950" y="8143875"/>
          <p14:tracePt t="4302" x="3867150" y="8153400"/>
          <p14:tracePt t="4309" x="3905250" y="8153400"/>
          <p14:tracePt t="4317" x="3933825" y="8153400"/>
          <p14:tracePt t="4325" x="3952875" y="8172450"/>
          <p14:tracePt t="4333" x="3971925" y="8172450"/>
          <p14:tracePt t="4350" x="3990975" y="8172450"/>
          <p14:tracePt t="4788" x="4010025" y="8153400"/>
          <p14:tracePt t="4796" x="4029075" y="8153400"/>
          <p14:tracePt t="4804" x="4057650" y="8143875"/>
          <p14:tracePt t="4812" x="4133850" y="8105775"/>
          <p14:tracePt t="4820" x="4191000" y="8067675"/>
          <p14:tracePt t="4828" x="4257675" y="8067675"/>
          <p14:tracePt t="4836" x="4314825" y="8048625"/>
          <p14:tracePt t="4845" x="4362450" y="8029575"/>
          <p14:tracePt t="4852" x="4419600" y="8029575"/>
          <p14:tracePt t="4861" x="4457700" y="8029575"/>
          <p14:tracePt t="4869" x="4495800" y="8010525"/>
          <p14:tracePt t="4876" x="4505325" y="8010525"/>
          <p14:tracePt t="4885" x="4524375" y="8010525"/>
          <p14:tracePt t="4892" x="4543425" y="8010525"/>
          <p14:tracePt t="8415" x="4562475" y="8010525"/>
          <p14:tracePt t="8424" x="4581525" y="8010525"/>
          <p14:tracePt t="8431" x="4619625" y="8010525"/>
          <p14:tracePt t="8440" x="4648200" y="8010525"/>
          <p14:tracePt t="8447" x="4667250" y="8010525"/>
          <p14:tracePt t="8455" x="4686300" y="8010525"/>
          <p14:tracePt t="8463" x="4705350" y="8010525"/>
          <p14:tracePt t="8479" x="4724400" y="8010525"/>
          <p14:tracePt t="8553" x="4705350" y="8010525"/>
          <p14:tracePt t="8569" x="4686300" y="8010525"/>
          <p14:tracePt t="8577" x="4667250" y="8010525"/>
          <p14:tracePt t="8589" x="4648200" y="8010525"/>
          <p14:tracePt t="8592" x="4619625" y="8010525"/>
          <p14:tracePt t="8601" x="4581525" y="8010525"/>
          <p14:tracePt t="8609" x="4562475" y="8010525"/>
          <p14:tracePt t="8617" x="4524375" y="8010525"/>
          <p14:tracePt t="8625" x="4495800" y="8010525"/>
          <p14:tracePt t="8633" x="4476750" y="8010525"/>
          <p14:tracePt t="8642" x="4457700" y="8010525"/>
          <p14:tracePt t="8649" x="4438650" y="8010525"/>
          <p14:tracePt t="8658" x="4419600" y="8010525"/>
          <p14:tracePt t="8665" x="4400550" y="8010525"/>
          <p14:tracePt t="8682" x="4381500" y="8010525"/>
          <p14:tracePt t="9193" x="4352925" y="8010525"/>
          <p14:tracePt t="9201" x="4314825" y="8010525"/>
          <p14:tracePt t="9209" x="4276725" y="8010525"/>
          <p14:tracePt t="9216" x="4200525" y="7981950"/>
          <p14:tracePt t="9225" x="4171950" y="7981950"/>
          <p14:tracePt t="9233" x="4114800" y="7943850"/>
          <p14:tracePt t="9241" x="4048125" y="7924800"/>
          <p14:tracePt t="9249" x="3990975" y="7905750"/>
          <p14:tracePt t="9257" x="3952875" y="7886700"/>
          <p14:tracePt t="9265" x="3914775" y="7867650"/>
          <p14:tracePt t="9273" x="3867150" y="7858125"/>
          <p14:tracePt t="9281" x="3810000" y="7839075"/>
          <p14:tracePt t="9289" x="3771900" y="7839075"/>
          <p14:tracePt t="9297" x="3762375" y="7839075"/>
          <p14:tracePt t="9305" x="3743325" y="7820025"/>
          <p14:tracePt t="9314" x="3724275" y="7820025"/>
          <p14:tracePt t="9322" x="3705225" y="7820025"/>
          <p14:tracePt t="9339" x="3686175" y="7800975"/>
          <p14:tracePt t="9355" x="3667125" y="7800975"/>
          <p14:tracePt t="9379" x="3648075" y="7781925"/>
          <p14:tracePt t="9395" x="3629025" y="7762875"/>
          <p14:tracePt t="9412" x="3629025" y="7743825"/>
          <p14:tracePt t="9428" x="3609975" y="7743825"/>
          <p14:tracePt t="9435" x="3609975" y="7724775"/>
          <p14:tracePt t="9445" x="3609975" y="7715250"/>
          <p14:tracePt t="9452" x="3609975" y="7696200"/>
          <p14:tracePt t="9460" x="3600450" y="7677150"/>
          <p14:tracePt t="9468" x="3600450" y="7639050"/>
          <p14:tracePt t="9476" x="3600450" y="7600950"/>
          <p14:tracePt t="9484" x="3581400" y="7572375"/>
          <p14:tracePt t="9492" x="3581400" y="7534275"/>
          <p14:tracePt t="9500" x="3581400" y="7496175"/>
          <p14:tracePt t="9512" x="3562350" y="7439025"/>
          <p14:tracePt t="9516" x="3562350" y="7419975"/>
          <p14:tracePt t="9524" x="3562350" y="7391400"/>
          <p14:tracePt t="9533" x="3562350" y="7353300"/>
          <p14:tracePt t="9541" x="3562350" y="7334250"/>
          <p14:tracePt t="9549" x="3562350" y="7315200"/>
          <p14:tracePt t="9557" x="3562350" y="7296150"/>
          <p14:tracePt t="9573" x="3562350" y="7277100"/>
          <p14:tracePt t="9581" x="3562350" y="7267575"/>
          <p14:tracePt t="9606" x="3543300" y="7248525"/>
          <p14:tracePt t="9680" x="3543300" y="7267575"/>
          <p14:tracePt t="9689" x="3543300" y="7277100"/>
          <p14:tracePt t="9703" x="3562350" y="7296150"/>
          <p14:tracePt t="9712" x="3562350" y="7315200"/>
          <p14:tracePt t="9719" x="3581400" y="7315200"/>
          <p14:tracePt t="9727" x="3600450" y="7334250"/>
          <p14:tracePt t="9735" x="3609975" y="7334250"/>
          <p14:tracePt t="9751" x="3629025" y="7353300"/>
          <p14:tracePt t="9768" x="3648075" y="7353300"/>
          <p14:tracePt t="9792" x="3648075" y="7334250"/>
          <p14:tracePt t="9808" x="3648075" y="7315200"/>
          <p14:tracePt t="9824" x="3648075" y="7296150"/>
          <p14:tracePt t="9832" x="3667125" y="7296150"/>
          <p14:tracePt t="9841" x="3667125" y="7277100"/>
          <p14:tracePt t="9857" x="3667125" y="7267575"/>
          <p14:tracePt t="9873" x="3667125" y="7248525"/>
          <p14:tracePt t="9889" x="3686175" y="7248525"/>
          <p14:tracePt t="9906" x="3686175" y="7229475"/>
          <p14:tracePt t="9915" x="3705225" y="7229475"/>
          <p14:tracePt t="9947" x="3724275" y="7229475"/>
          <p14:tracePt t="9962" x="3743325" y="7229475"/>
          <p14:tracePt t="9971" x="3743325" y="7248525"/>
          <p14:tracePt t="9978" x="3762375" y="7248525"/>
          <p14:tracePt t="9987" x="3762375" y="7267575"/>
          <p14:tracePt t="9995" x="3771900" y="7296150"/>
          <p14:tracePt t="10002" x="3771900" y="7315200"/>
          <p14:tracePt t="10011" x="3790950" y="7334250"/>
          <p14:tracePt t="10019" x="3790950" y="7353300"/>
          <p14:tracePt t="10027" x="3810000" y="7372350"/>
          <p14:tracePt t="10035" x="3810000" y="7391400"/>
          <p14:tracePt t="10044" x="3810000" y="7410450"/>
          <p14:tracePt t="10051" x="3829050" y="7410450"/>
          <p14:tracePt t="10084" x="3848100" y="7410450"/>
          <p14:tracePt t="10100" x="3848100" y="7391400"/>
          <p14:tracePt t="10108" x="3848100" y="7372350"/>
          <p14:tracePt t="10116" x="3848100" y="7353300"/>
          <p14:tracePt t="10124" x="3867150" y="7334250"/>
          <p14:tracePt t="10132" x="3867150" y="7315200"/>
          <p14:tracePt t="10140" x="3867150" y="7277100"/>
          <p14:tracePt t="10148" x="3867150" y="7248525"/>
          <p14:tracePt t="10156" x="3867150" y="7229475"/>
          <p14:tracePt t="10165" x="3867150" y="7210425"/>
          <p14:tracePt t="10173" x="3867150" y="7172325"/>
          <p14:tracePt t="10182" x="3886200" y="7153275"/>
          <p14:tracePt t="10189" x="3886200" y="7134225"/>
          <p14:tracePt t="10198" x="3886200" y="7124700"/>
          <p14:tracePt t="10215" x="3886200" y="7105650"/>
          <p14:tracePt t="10270" x="3886200" y="7124700"/>
          <p14:tracePt t="10279" x="3886200" y="7134225"/>
          <p14:tracePt t="10287" x="3905250" y="7172325"/>
          <p14:tracePt t="10294" x="3905250" y="7210425"/>
          <p14:tracePt t="10302" x="3914775" y="7248525"/>
          <p14:tracePt t="10310" x="3914775" y="7267575"/>
          <p14:tracePt t="10319" x="3914775" y="7296150"/>
          <p14:tracePt t="10327" x="3933825" y="7315200"/>
          <p14:tracePt t="10335" x="3933825" y="7334250"/>
          <p14:tracePt t="10343" x="3933825" y="7353300"/>
          <p14:tracePt t="10360" x="3952875" y="7353300"/>
          <p14:tracePt t="10409" x="3952875" y="7334250"/>
          <p14:tracePt t="10418" x="3952875" y="7315200"/>
          <p14:tracePt t="10424" x="3952875" y="7296150"/>
          <p14:tracePt t="10432" x="3952875" y="7277100"/>
          <p14:tracePt t="10440" x="3933825" y="7267575"/>
          <p14:tracePt t="10449" x="3933825" y="7248525"/>
          <p14:tracePt t="10456" x="3914775" y="7210425"/>
          <p14:tracePt t="10464" x="3914775" y="7191375"/>
          <p14:tracePt t="10489" x="3905250" y="7172325"/>
          <p14:tracePt t="10497" x="3905250" y="7153275"/>
          <p14:tracePt t="10555" x="3905250" y="7191375"/>
          <p14:tracePt t="10563" x="3905250" y="7229475"/>
          <p14:tracePt t="10571" x="3905250" y="7248525"/>
          <p14:tracePt t="10579" x="3905250" y="7296150"/>
          <p14:tracePt t="10586" x="3905250" y="7334250"/>
          <p14:tracePt t="10594" x="3905250" y="7391400"/>
          <p14:tracePt t="10602" x="3905250" y="7419975"/>
          <p14:tracePt t="10610" x="3905250" y="7458075"/>
          <p14:tracePt t="10619" x="3905250" y="7477125"/>
          <p14:tracePt t="10626" x="3905250" y="7496175"/>
          <p14:tracePt t="10635" x="3905250" y="7515225"/>
          <p14:tracePt t="10667" x="3886200" y="7515225"/>
          <p14:tracePt t="10684" x="3886200" y="7496175"/>
          <p14:tracePt t="10692" x="3886200" y="7477125"/>
          <p14:tracePt t="10702" x="3867150" y="7458075"/>
          <p14:tracePt t="10708" x="3867150" y="7419975"/>
          <p14:tracePt t="10717" x="3848100" y="7391400"/>
          <p14:tracePt t="10724" x="3848100" y="7372350"/>
          <p14:tracePt t="10733" x="3829050" y="7334250"/>
          <p14:tracePt t="10740" x="3829050" y="7315200"/>
          <p14:tracePt t="10750" x="3829050" y="7277100"/>
          <p14:tracePt t="10756" x="3810000" y="7267575"/>
          <p14:tracePt t="10765" x="3810000" y="7248525"/>
          <p14:tracePt t="10772" x="3810000" y="7229475"/>
          <p14:tracePt t="10797" x="3810000" y="7210425"/>
          <p14:tracePt t="10813" x="3790950" y="7210425"/>
          <p14:tracePt t="10862" x="3790950" y="7229475"/>
          <p14:tracePt t="10878" x="3790950" y="7248525"/>
          <p14:tracePt t="10894" x="3790950" y="7267575"/>
          <p14:tracePt t="10918" x="3790950" y="7277100"/>
          <p14:tracePt t="10968" x="3790950" y="7267575"/>
          <p14:tracePt t="10975" x="3790950" y="7248525"/>
          <p14:tracePt t="10985" x="3790950" y="7210425"/>
          <p14:tracePt t="11000" x="3771900" y="7191375"/>
          <p14:tracePt t="11007" x="3771900" y="7172325"/>
          <p14:tracePt t="11016" x="3762375" y="7153275"/>
          <p14:tracePt t="11032" x="3762375" y="7134225"/>
          <p14:tracePt t="11057" x="3743325" y="7134225"/>
          <p14:tracePt t="11114" x="3743325" y="7153275"/>
          <p14:tracePt t="11122" x="3743325" y="7172325"/>
          <p14:tracePt t="11129" x="3743325" y="7191375"/>
          <p14:tracePt t="11138" x="3762375" y="7191375"/>
          <p14:tracePt t="11146" x="3762375" y="7210425"/>
          <p14:tracePt t="11154" x="3771900" y="7229475"/>
          <p14:tracePt t="11172" x="3790950" y="7248525"/>
          <p14:tracePt t="11194" x="3810000" y="7267575"/>
          <p14:tracePt t="11251" x="3810000" y="7248525"/>
          <p14:tracePt t="11267" x="3810000" y="7229475"/>
          <p14:tracePt t="11275" x="3790950" y="7229475"/>
          <p14:tracePt t="11283" x="3790950" y="7210425"/>
          <p14:tracePt t="11316" x="3771900" y="7210425"/>
          <p14:tracePt t="11372" x="3771900" y="7229475"/>
          <p14:tracePt t="11397" x="3771900" y="7248525"/>
          <p14:tracePt t="11762" x="3771900" y="7229475"/>
          <p14:tracePt t="11771" x="3771900" y="7210425"/>
          <p14:tracePt t="11777" x="3771900" y="7191375"/>
          <p14:tracePt t="11786" x="3771900" y="7172325"/>
          <p14:tracePt t="11794" x="3771900" y="7153275"/>
          <p14:tracePt t="11802" x="3762375" y="7134225"/>
          <p14:tracePt t="11810" x="3762375" y="7124700"/>
          <p14:tracePt t="11818" x="3762375" y="7105650"/>
          <p14:tracePt t="11826" x="3762375" y="7086600"/>
          <p14:tracePt t="11834" x="3762375" y="7067550"/>
          <p14:tracePt t="11843" x="3743325" y="7048500"/>
          <p14:tracePt t="11866" x="3724275" y="7048500"/>
          <p14:tracePt t="11875" x="3724275" y="7029450"/>
          <p14:tracePt t="11949" x="3724275" y="7048500"/>
          <p14:tracePt t="11957" x="3724275" y="7067550"/>
          <p14:tracePt t="11964" x="3724275" y="7086600"/>
          <p14:tracePt t="11980" x="3724275" y="7105650"/>
          <p14:tracePt t="11988" x="3724275" y="7124700"/>
          <p14:tracePt t="12005" x="3724275" y="7134225"/>
          <p14:tracePt t="12021" x="3743325" y="7153275"/>
          <p14:tracePt t="12053" x="3762375" y="7172325"/>
          <p14:tracePt t="13829" x="3762375" y="7191375"/>
          <p14:tracePt t="13836" x="3762375" y="7229475"/>
          <p14:tracePt t="13844" x="3762375" y="7277100"/>
          <p14:tracePt t="13854" x="3762375" y="7315200"/>
          <p14:tracePt t="13860" x="3762375" y="7334250"/>
          <p14:tracePt t="13868" x="3762375" y="7372350"/>
          <p14:tracePt t="13876" x="3771900" y="7410450"/>
          <p14:tracePt t="13885" x="3790950" y="7439025"/>
          <p14:tracePt t="13892" x="3810000" y="7477125"/>
          <p14:tracePt t="13901" x="3829050" y="7496175"/>
          <p14:tracePt t="13909" x="3848100" y="7515225"/>
          <p14:tracePt t="13917" x="3848100" y="7534275"/>
          <p14:tracePt t="13925" x="3867150" y="7534275"/>
          <p14:tracePt t="13941" x="3867150" y="7553325"/>
          <p14:tracePt t="13989" x="3867150" y="7534275"/>
          <p14:tracePt t="14006" x="3867150" y="7515225"/>
          <p14:tracePt t="14022" x="3867150" y="7496175"/>
          <p14:tracePt t="14103" x="3867150" y="7515225"/>
          <p14:tracePt t="14111" x="3886200" y="7534275"/>
          <p14:tracePt t="14119" x="3886200" y="7553325"/>
          <p14:tracePt t="14127" x="3905250" y="7572375"/>
          <p14:tracePt t="14136" x="3914775" y="7581900"/>
          <p14:tracePt t="14144" x="3914775" y="7600950"/>
          <p14:tracePt t="14152" x="3933825" y="7600950"/>
          <p14:tracePt t="14160" x="3933825" y="7620000"/>
          <p14:tracePt t="14176" x="3952875" y="7620000"/>
          <p14:tracePt t="14184" x="3952875" y="7639050"/>
          <p14:tracePt t="14225" x="3952875" y="7620000"/>
          <p14:tracePt t="14249" x="3952875" y="7600950"/>
          <p14:tracePt t="14273" x="3952875" y="7581900"/>
          <p14:tracePt t="14346" x="3952875" y="7600950"/>
          <p14:tracePt t="16024" x="3952875" y="7581900"/>
          <p14:tracePt t="16081" x="3933825" y="7581900"/>
          <p14:tracePt t="16649" x="3933825" y="7600950"/>
          <p14:tracePt t="16658" x="3933825" y="7620000"/>
          <p14:tracePt t="16664" x="3933825" y="7677150"/>
          <p14:tracePt t="16672" x="3933825" y="7696200"/>
          <p14:tracePt t="16680" x="3933825" y="7762875"/>
          <p14:tracePt t="16688" x="3933825" y="7800975"/>
          <p14:tracePt t="16697" x="3933825" y="7858125"/>
          <p14:tracePt t="16705" x="3933825" y="7905750"/>
          <p14:tracePt t="16713" x="3933825" y="7943850"/>
          <p14:tracePt t="16721" x="3933825" y="7981950"/>
          <p14:tracePt t="16729" x="3933825" y="8010525"/>
          <p14:tracePt t="16737" x="3933825" y="8029575"/>
          <p14:tracePt t="16745" x="3952875" y="8048625"/>
          <p14:tracePt t="18739" x="3952875" y="8029575"/>
          <p14:tracePt t="18747" x="3952875" y="8001000"/>
          <p14:tracePt t="18755" x="3952875" y="7943850"/>
          <p14:tracePt t="18763" x="3952875" y="7905750"/>
          <p14:tracePt t="18771" x="3971925" y="7867650"/>
          <p14:tracePt t="18779" x="3990975" y="7839075"/>
          <p14:tracePt t="18787" x="3990975" y="7800975"/>
          <p14:tracePt t="18796" x="4010025" y="7762875"/>
          <p14:tracePt t="18806" x="4010025" y="7724775"/>
          <p14:tracePt t="18812" x="4029075" y="7696200"/>
          <p14:tracePt t="18821" x="4048125" y="7658100"/>
          <p14:tracePt t="18828" x="4048125" y="7620000"/>
          <p14:tracePt t="18837" x="4048125" y="7600950"/>
          <p14:tracePt t="18844" x="4057650" y="7581900"/>
          <p14:tracePt t="18852" x="4057650" y="7572375"/>
          <p14:tracePt t="18860" x="4076700" y="7553325"/>
          <p14:tracePt t="18876" x="4076700" y="7534275"/>
          <p14:tracePt t="18893" x="4095750" y="7534275"/>
          <p14:tracePt t="18917" x="4114800" y="7534275"/>
          <p14:tracePt t="18933" x="4133850" y="7534275"/>
          <p14:tracePt t="18941" x="4171950" y="7534275"/>
          <p14:tracePt t="18950" x="4191000" y="7534275"/>
          <p14:tracePt t="18958" x="4219575" y="7534275"/>
          <p14:tracePt t="18966" x="4257675" y="7572375"/>
          <p14:tracePt t="18974" x="4295775" y="7581900"/>
          <p14:tracePt t="18982" x="4352925" y="7620000"/>
          <p14:tracePt t="18990" x="4381500" y="7658100"/>
          <p14:tracePt t="18998" x="4438650" y="7715250"/>
          <p14:tracePt t="19006" x="4476750" y="7743825"/>
          <p14:tracePt t="19014" x="4543425" y="7762875"/>
          <p14:tracePt t="19023" x="4562475" y="7800975"/>
          <p14:tracePt t="19031" x="4600575" y="7820025"/>
          <p14:tracePt t="20068" x="4648200" y="7820025"/>
          <p14:tracePt t="20076" x="4724400" y="7820025"/>
          <p14:tracePt t="20084" x="4781550" y="7839075"/>
          <p14:tracePt t="20093" x="4848225" y="7858125"/>
          <p14:tracePt t="20100" x="4905375" y="7867650"/>
          <p14:tracePt t="20108" x="4953000" y="7886700"/>
          <p14:tracePt t="20116" x="5067300" y="7924800"/>
          <p14:tracePt t="20125" x="5153025" y="7943850"/>
          <p14:tracePt t="20133" x="5229225" y="7981950"/>
          <p14:tracePt t="20141" x="5276850" y="8001000"/>
          <p14:tracePt t="20149" x="5334000" y="8010525"/>
          <p14:tracePt t="20157" x="5381625" y="8029575"/>
          <p14:tracePt t="20165" x="5419725" y="8048625"/>
          <p14:tracePt t="20173" x="5457825" y="8048625"/>
          <p14:tracePt t="20181" x="5495925" y="8067675"/>
          <p14:tracePt t="20189" x="5534025" y="8067675"/>
          <p14:tracePt t="20952" x="5514975" y="8067675"/>
          <p14:tracePt t="20960" x="5495925" y="8067675"/>
          <p14:tracePt t="20976" x="5476875" y="8048625"/>
          <p14:tracePt t="20984" x="5457825" y="8029575"/>
          <p14:tracePt t="20992" x="5438775" y="8010525"/>
          <p14:tracePt t="21009" x="5419725" y="8001000"/>
          <p14:tracePt t="21016" x="5419725" y="7981950"/>
          <p14:tracePt t="21024" x="5400675" y="7962900"/>
          <p14:tracePt t="21033" x="5400675" y="7943850"/>
          <p14:tracePt t="21049" x="5381625" y="7924800"/>
          <p14:tracePt t="21057" x="5381625" y="7905750"/>
          <p14:tracePt t="21065" x="5381625" y="7886700"/>
          <p14:tracePt t="21082" x="5372100" y="7867650"/>
          <p14:tracePt t="21089" x="5372100" y="7858125"/>
          <p14:tracePt t="21098" x="5353050" y="7839075"/>
          <p14:tracePt t="21113" x="5353050" y="7820025"/>
          <p14:tracePt t="21122" x="5334000" y="7820025"/>
          <p14:tracePt t="21130" x="5334000" y="7800975"/>
          <p14:tracePt t="21138" x="5314950" y="7800975"/>
          <p14:tracePt t="21162" x="5314950" y="7781925"/>
          <p14:tracePt t="21170" x="5295900" y="7781925"/>
          <p14:tracePt t="21422" x="5257800" y="7781925"/>
          <p14:tracePt t="21430" x="5229225" y="7781925"/>
          <p14:tracePt t="21438" x="5153025" y="7781925"/>
          <p14:tracePt t="21447" x="5086350" y="7781925"/>
          <p14:tracePt t="21454" x="5010150" y="7781925"/>
          <p14:tracePt t="21462" x="4943475" y="7781925"/>
          <p14:tracePt t="21471" x="4867275" y="7781925"/>
          <p14:tracePt t="21478" x="4810125" y="7781925"/>
          <p14:tracePt t="21487" x="4781550" y="7762875"/>
          <p14:tracePt t="21494" x="4724400" y="7743825"/>
          <p14:tracePt t="21505" x="4686300" y="7743825"/>
          <p14:tracePt t="21511" x="4638675" y="7715250"/>
          <p14:tracePt t="21519" x="4600575" y="7715250"/>
          <p14:tracePt t="21527" x="4581525" y="7696200"/>
          <p14:tracePt t="21535" x="4562475" y="7696200"/>
          <p14:tracePt t="21543" x="4543425" y="7677150"/>
          <p14:tracePt t="21551" x="4524375" y="7677150"/>
          <p14:tracePt t="21559" x="4524375" y="7658100"/>
          <p14:tracePt t="21570" x="4505325" y="7658100"/>
          <p14:tracePt t="21649" x="4524375" y="7658100"/>
          <p14:tracePt t="21657" x="4562475" y="7677150"/>
          <p14:tracePt t="21665" x="4600575" y="7715250"/>
          <p14:tracePt t="21673" x="4638675" y="7743825"/>
          <p14:tracePt t="21681" x="4686300" y="7781925"/>
          <p14:tracePt t="21690" x="4743450" y="7839075"/>
          <p14:tracePt t="21697" x="4781550" y="7867650"/>
          <p14:tracePt t="21705" x="4829175" y="7886700"/>
          <p14:tracePt t="21713" x="4886325" y="7924800"/>
          <p14:tracePt t="21724" x="4943475" y="7924800"/>
          <p14:tracePt t="21729" x="5010150" y="7943850"/>
          <p14:tracePt t="22005" x="4972050" y="8029575"/>
          <p14:tracePt t="22014" x="4943475" y="8153400"/>
          <p14:tracePt t="22022" x="4886325" y="8410575"/>
          <p14:tracePt t="22030" x="4886325" y="8572500"/>
          <p14:tracePt t="22038" x="4886325" y="8858250"/>
          <p14:tracePt t="22046" x="4886325" y="9144000"/>
          <p14:tracePt t="22054" x="4924425" y="9410700"/>
          <p14:tracePt t="22062" x="4953000" y="9534525"/>
          <p14:tracePt t="22070" x="5067300" y="9753600"/>
          <p14:tracePt t="22078" x="5133975" y="9925050"/>
          <p14:tracePt t="22087" x="5229225" y="10086975"/>
          <p14:tracePt t="22095" x="5314950" y="10210800"/>
          <p14:tracePt t="22103" x="5334000" y="10248900"/>
        </p14:tracePtLst>
      </p14:laserTraceLst>
    </p:ext>
  </p:extLst>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350444" y="3428434"/>
            <a:ext cx="9401220" cy="6287066"/>
          </a:xfrm>
          <a:prstGeom prst="rect">
            <a:avLst/>
          </a:prstGeom>
        </p:spPr>
      </p:pic>
      <p:sp>
        <p:nvSpPr>
          <p:cNvPr id="4" name="TextBox 4"/>
          <p:cNvSpPr txBox="1"/>
          <p:nvPr/>
        </p:nvSpPr>
        <p:spPr>
          <a:xfrm>
            <a:off x="3743985" y="9266792"/>
            <a:ext cx="1571696" cy="434671"/>
          </a:xfrm>
          <a:prstGeom prst="rect">
            <a:avLst/>
          </a:prstGeom>
        </p:spPr>
        <p:txBody>
          <a:bodyPr lIns="0" tIns="0" rIns="0" bIns="0" rtlCol="0" anchor="t">
            <a:spAutoFit/>
          </a:bodyPr>
          <a:lstStyle/>
          <a:p>
            <a:pPr>
              <a:lnSpc>
                <a:spcPts val="3360"/>
              </a:lnSpc>
            </a:pPr>
            <a:r>
              <a:rPr lang="en-US" sz="2800" dirty="0">
                <a:solidFill>
                  <a:srgbClr val="000000"/>
                </a:solidFill>
                <a:latin typeface="HK Grotesk Bold"/>
              </a:rPr>
              <a:t>1</a:t>
            </a:r>
            <a:r>
              <a:rPr lang="en-US" sz="2800" baseline="30000" dirty="0">
                <a:solidFill>
                  <a:srgbClr val="000000"/>
                </a:solidFill>
                <a:latin typeface="HK Grotesk Bold"/>
              </a:rPr>
              <a:t>st</a:t>
            </a:r>
            <a:r>
              <a:rPr lang="en-US" sz="2800" dirty="0">
                <a:solidFill>
                  <a:srgbClr val="000000"/>
                </a:solidFill>
                <a:latin typeface="HK Grotesk Bold"/>
              </a:rPr>
              <a:t> Class</a:t>
            </a:r>
          </a:p>
        </p:txBody>
      </p:sp>
      <p:sp>
        <p:nvSpPr>
          <p:cNvPr id="5" name="TextBox 5"/>
          <p:cNvSpPr txBox="1"/>
          <p:nvPr/>
        </p:nvSpPr>
        <p:spPr>
          <a:xfrm>
            <a:off x="11995275" y="3428434"/>
            <a:ext cx="4412379" cy="2095500"/>
          </a:xfrm>
          <a:prstGeom prst="rect">
            <a:avLst/>
          </a:prstGeom>
        </p:spPr>
        <p:txBody>
          <a:bodyPr lIns="0" tIns="0" rIns="0" bIns="0" rtlCol="0" anchor="t">
            <a:spAutoFit/>
          </a:bodyPr>
          <a:lstStyle/>
          <a:p>
            <a:pPr>
              <a:lnSpc>
                <a:spcPts val="3360"/>
              </a:lnSpc>
            </a:pPr>
            <a:r>
              <a:rPr lang="en-US" sz="2800" dirty="0">
                <a:solidFill>
                  <a:srgbClr val="F1F1F1"/>
                </a:solidFill>
                <a:latin typeface="HK Grotesk Light"/>
              </a:rPr>
              <a:t>This graph shows that the wealthier passengers in the first and second class tend to be older than the passengers in the third class.</a:t>
            </a:r>
          </a:p>
        </p:txBody>
      </p:sp>
      <p:sp>
        <p:nvSpPr>
          <p:cNvPr id="6" name="TextBox 6"/>
          <p:cNvSpPr txBox="1"/>
          <p:nvPr/>
        </p:nvSpPr>
        <p:spPr>
          <a:xfrm>
            <a:off x="2350444" y="2621124"/>
            <a:ext cx="4358778" cy="476250"/>
          </a:xfrm>
          <a:prstGeom prst="rect">
            <a:avLst/>
          </a:prstGeom>
        </p:spPr>
        <p:txBody>
          <a:bodyPr lIns="0" tIns="0" rIns="0" bIns="0" rtlCol="0" anchor="t">
            <a:spAutoFit/>
          </a:bodyPr>
          <a:lstStyle/>
          <a:p>
            <a:pPr>
              <a:lnSpc>
                <a:spcPts val="3720"/>
              </a:lnSpc>
            </a:pPr>
            <a:r>
              <a:rPr lang="en-US" sz="3100">
                <a:solidFill>
                  <a:srgbClr val="F1F1F1"/>
                </a:solidFill>
                <a:latin typeface="HK Grotesk Medium"/>
              </a:rPr>
              <a:t>Age vs Cabin Class </a:t>
            </a:r>
          </a:p>
        </p:txBody>
      </p:sp>
      <p:sp>
        <p:nvSpPr>
          <p:cNvPr id="7" name="TextBox 7"/>
          <p:cNvSpPr txBox="1"/>
          <p:nvPr/>
        </p:nvSpPr>
        <p:spPr>
          <a:xfrm>
            <a:off x="2350444" y="1402944"/>
            <a:ext cx="15181798" cy="909955"/>
          </a:xfrm>
          <a:prstGeom prst="rect">
            <a:avLst/>
          </a:prstGeom>
        </p:spPr>
        <p:txBody>
          <a:bodyPr lIns="0" tIns="0" rIns="0" bIns="0" rtlCol="0" anchor="t">
            <a:spAutoFit/>
          </a:bodyPr>
          <a:lstStyle/>
          <a:p>
            <a:pPr>
              <a:lnSpc>
                <a:spcPts val="7040"/>
              </a:lnSpc>
            </a:pPr>
            <a:r>
              <a:rPr lang="en-US" sz="6400" b="1" dirty="0">
                <a:solidFill>
                  <a:srgbClr val="F1F1F1"/>
                </a:solidFill>
                <a:latin typeface="HK Grotesk Bold Bold"/>
              </a:rPr>
              <a:t>Data Exploration through Visualization </a:t>
            </a:r>
          </a:p>
        </p:txBody>
      </p:sp>
      <p:sp>
        <p:nvSpPr>
          <p:cNvPr id="8" name="TextBox 4">
            <a:extLst>
              <a:ext uri="{FF2B5EF4-FFF2-40B4-BE49-F238E27FC236}">
                <a16:creationId xmlns:a16="http://schemas.microsoft.com/office/drawing/2014/main" id="{D6AFFAE6-D305-564B-9D38-736F083FAF4B}"/>
              </a:ext>
            </a:extLst>
          </p:cNvPr>
          <p:cNvSpPr txBox="1"/>
          <p:nvPr/>
        </p:nvSpPr>
        <p:spPr>
          <a:xfrm>
            <a:off x="6265206" y="9266791"/>
            <a:ext cx="1571696" cy="434671"/>
          </a:xfrm>
          <a:prstGeom prst="rect">
            <a:avLst/>
          </a:prstGeom>
        </p:spPr>
        <p:txBody>
          <a:bodyPr lIns="0" tIns="0" rIns="0" bIns="0" rtlCol="0" anchor="t">
            <a:spAutoFit/>
          </a:bodyPr>
          <a:lstStyle/>
          <a:p>
            <a:pPr>
              <a:lnSpc>
                <a:spcPts val="3360"/>
              </a:lnSpc>
            </a:pPr>
            <a:r>
              <a:rPr lang="en-US" sz="2800" dirty="0">
                <a:solidFill>
                  <a:srgbClr val="000000"/>
                </a:solidFill>
                <a:latin typeface="HK Grotesk Bold"/>
              </a:rPr>
              <a:t>2nd Class</a:t>
            </a:r>
          </a:p>
        </p:txBody>
      </p:sp>
      <p:sp>
        <p:nvSpPr>
          <p:cNvPr id="9" name="TextBox 4">
            <a:extLst>
              <a:ext uri="{FF2B5EF4-FFF2-40B4-BE49-F238E27FC236}">
                <a16:creationId xmlns:a16="http://schemas.microsoft.com/office/drawing/2014/main" id="{65920918-F778-F74C-B353-55B25AF25EFC}"/>
              </a:ext>
            </a:extLst>
          </p:cNvPr>
          <p:cNvSpPr txBox="1"/>
          <p:nvPr/>
        </p:nvSpPr>
        <p:spPr>
          <a:xfrm>
            <a:off x="8786427" y="9280829"/>
            <a:ext cx="1571696" cy="434671"/>
          </a:xfrm>
          <a:prstGeom prst="rect">
            <a:avLst/>
          </a:prstGeom>
        </p:spPr>
        <p:txBody>
          <a:bodyPr lIns="0" tIns="0" rIns="0" bIns="0" rtlCol="0" anchor="t">
            <a:spAutoFit/>
          </a:bodyPr>
          <a:lstStyle/>
          <a:p>
            <a:pPr>
              <a:lnSpc>
                <a:spcPts val="3360"/>
              </a:lnSpc>
            </a:pPr>
            <a:r>
              <a:rPr lang="en-US" sz="2800" dirty="0">
                <a:solidFill>
                  <a:srgbClr val="000000"/>
                </a:solidFill>
                <a:latin typeface="HK Grotesk Bold"/>
              </a:rPr>
              <a:t>3rd Class</a:t>
            </a:r>
          </a:p>
        </p:txBody>
      </p:sp>
      <p:pic>
        <p:nvPicPr>
          <p:cNvPr id="3" name="Audio 2">
            <a:hlinkClick r:id="" action="ppaction://media"/>
            <a:extLst>
              <a:ext uri="{FF2B5EF4-FFF2-40B4-BE49-F238E27FC236}">
                <a16:creationId xmlns:a16="http://schemas.microsoft.com/office/drawing/2014/main" id="{FB4C74B1-C869-DF4B-8704-F96CD21A9B5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709"/>
    </mc:Choice>
    <mc:Fallback xmlns="">
      <p:transition spd="slow" advTm="357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extLst>
    <p:ext uri="{3A86A75C-4F4B-4683-9AE1-C65F6400EC91}">
      <p14:laserTraceLst xmlns:p14="http://schemas.microsoft.com/office/powerpoint/2010/main">
        <p14:tracePtLst>
          <p14:tracePt t="709" x="13668375" y="10020300"/>
          <p14:tracePt t="734" x="13563600" y="9839325"/>
          <p14:tracePt t="735" x="13134975" y="9182100"/>
          <p14:tracePt t="750" x="12954000" y="8877300"/>
          <p14:tracePt t="755" x="12868275" y="8715375"/>
          <p14:tracePt t="763" x="12830175" y="8658225"/>
          <p14:tracePt t="771" x="12792075" y="8553450"/>
          <p14:tracePt t="779" x="12753975" y="8477250"/>
          <p14:tracePt t="787" x="12725400" y="8410575"/>
          <p14:tracePt t="795" x="12706350" y="8353425"/>
          <p14:tracePt t="803" x="12706350" y="8315325"/>
          <p14:tracePt t="811" x="12706350" y="8286750"/>
          <p14:tracePt t="819" x="12706350" y="8267700"/>
          <p14:tracePt t="827" x="12706350" y="8248650"/>
          <p14:tracePt t="1281" x="12668250" y="8172450"/>
          <p14:tracePt t="1289" x="12601575" y="8010525"/>
          <p14:tracePt t="1297" x="12468225" y="7724775"/>
          <p14:tracePt t="1305" x="12315825" y="7419975"/>
          <p14:tracePt t="1313" x="12182475" y="7134225"/>
          <p14:tracePt t="1321" x="12039600" y="6848475"/>
          <p14:tracePt t="1329" x="11934825" y="6600825"/>
          <p14:tracePt t="1338" x="11849100" y="6400800"/>
          <p14:tracePt t="1346" x="11791950" y="6315075"/>
          <p14:tracePt t="1354" x="11706225" y="6134100"/>
          <p14:tracePt t="3186" x="11687175" y="6134100"/>
          <p14:tracePt t="3195" x="11610975" y="6134100"/>
          <p14:tracePt t="3201" x="11487150" y="6134100"/>
          <p14:tracePt t="3210" x="11325225" y="6134100"/>
          <p14:tracePt t="3218" x="11239500" y="6134100"/>
          <p14:tracePt t="3225" x="11077575" y="6134100"/>
          <p14:tracePt t="3234" x="10915650" y="6134100"/>
          <p14:tracePt t="3242" x="10772775" y="6134100"/>
          <p14:tracePt t="3250" x="10610850" y="6115050"/>
          <p14:tracePt t="3258" x="10448925" y="6096000"/>
          <p14:tracePt t="3267" x="10325100" y="6096000"/>
          <p14:tracePt t="3274" x="10182225" y="6086475"/>
          <p14:tracePt t="3284" x="10039350" y="6086475"/>
          <p14:tracePt t="3290" x="9915525" y="6086475"/>
          <p14:tracePt t="3300" x="9810750" y="6086475"/>
          <p14:tracePt t="3307" x="9658350" y="6086475"/>
          <p14:tracePt t="3316" x="9534525" y="6086475"/>
          <p14:tracePt t="3323" x="9410700" y="6086475"/>
          <p14:tracePt t="3331" x="9305925" y="6086475"/>
          <p14:tracePt t="3339" x="9248775" y="6086475"/>
          <p14:tracePt t="3347" x="9163050" y="6086475"/>
          <p14:tracePt t="3355" x="9086850" y="6086475"/>
          <p14:tracePt t="3364" x="9020175" y="6086475"/>
          <p14:tracePt t="3372" x="8963025" y="6086475"/>
          <p14:tracePt t="3380" x="8915400" y="6086475"/>
          <p14:tracePt t="3388" x="8858250" y="6086475"/>
          <p14:tracePt t="3396" x="8820150" y="6086475"/>
          <p14:tracePt t="3404" x="8782050" y="6086475"/>
          <p14:tracePt t="3412" x="8753475" y="6086475"/>
          <p14:tracePt t="3421" x="8715375" y="6086475"/>
          <p14:tracePt t="3428" x="8696325" y="6086475"/>
          <p14:tracePt t="3437" x="8677275" y="6086475"/>
          <p14:tracePt t="3445" x="8658225" y="6086475"/>
          <p14:tracePt t="3745" x="8534400" y="6086475"/>
          <p14:tracePt t="3753" x="8410575" y="6086475"/>
          <p14:tracePt t="3761" x="8267700" y="6096000"/>
          <p14:tracePt t="3769" x="8067675" y="6134100"/>
          <p14:tracePt t="3778" x="7858125" y="6153150"/>
          <p14:tracePt t="3785" x="7677150" y="6191250"/>
          <p14:tracePt t="3794" x="7477125" y="6229350"/>
          <p14:tracePt t="3801" x="7315200" y="6229350"/>
          <p14:tracePt t="3810" x="6962775" y="6257925"/>
          <p14:tracePt t="3818" x="6638925" y="6276975"/>
          <p14:tracePt t="3826" x="6372225" y="6296025"/>
          <p14:tracePt t="3834" x="6134100" y="6296025"/>
          <p14:tracePt t="3842" x="6029325" y="6296025"/>
          <p14:tracePt t="3850" x="5829300" y="6296025"/>
          <p14:tracePt t="3858" x="5676900" y="6296025"/>
          <p14:tracePt t="3867" x="5534025" y="6257925"/>
          <p14:tracePt t="3875" x="5419725" y="6248400"/>
          <p14:tracePt t="3883" x="5353050" y="6229350"/>
          <p14:tracePt t="3891" x="5314950" y="6210300"/>
          <p14:tracePt t="3900" x="5238750" y="6191250"/>
          <p14:tracePt t="3907" x="5191125" y="6172200"/>
          <p14:tracePt t="3915" x="5153025" y="6153150"/>
          <p14:tracePt t="3923" x="5095875" y="6153150"/>
          <p14:tracePt t="3931" x="5086350" y="6134100"/>
          <p14:tracePt t="3940" x="5067300" y="6134100"/>
          <p14:tracePt t="3950" x="5048250" y="6134100"/>
          <p14:tracePt t="3956" x="5029200" y="6134100"/>
          <p14:tracePt t="3965" x="5010150" y="6134100"/>
          <p14:tracePt t="3984" x="4991100" y="6134100"/>
          <p14:tracePt t="4014" x="4991100" y="6153150"/>
          <p14:tracePt t="4021" x="4991100" y="6172200"/>
          <p14:tracePt t="4030" x="4991100" y="6191250"/>
          <p14:tracePt t="4037" x="4991100" y="6210300"/>
          <p14:tracePt t="4045" x="4991100" y="6229350"/>
          <p14:tracePt t="4053" x="4991100" y="6248400"/>
          <p14:tracePt t="4061" x="5010150" y="6257925"/>
          <p14:tracePt t="4080" x="5010150" y="6276975"/>
          <p14:tracePt t="4086" x="5029200" y="6296025"/>
          <p14:tracePt t="4093" x="5029200" y="6315075"/>
          <p14:tracePt t="4102" x="5048250" y="6334125"/>
          <p14:tracePt t="4110" x="5048250" y="6353175"/>
          <p14:tracePt t="4118" x="5067300" y="6372225"/>
          <p14:tracePt t="4126" x="5086350" y="6391275"/>
          <p14:tracePt t="4134" x="5086350" y="6400800"/>
          <p14:tracePt t="4142" x="5095875" y="6419850"/>
          <p14:tracePt t="4158" x="5114925" y="6438900"/>
          <p14:tracePt t="4175" x="5133975" y="6457950"/>
          <p14:tracePt t="4209" x="5133975" y="6477000"/>
          <p14:tracePt t="4241" x="5133975" y="6457950"/>
          <p14:tracePt t="4256" x="5133975" y="6438900"/>
          <p14:tracePt t="4264" x="5133975" y="6419850"/>
          <p14:tracePt t="4272" x="5133975" y="6400800"/>
          <p14:tracePt t="4280" x="5153025" y="6391275"/>
          <p14:tracePt t="4297" x="5153025" y="6372225"/>
          <p14:tracePt t="4315" x="5172075" y="6353175"/>
          <p14:tracePt t="4718" x="5114925" y="6372225"/>
          <p14:tracePt t="4727" x="5086350" y="6400800"/>
          <p14:tracePt t="4734" x="5048250" y="6457950"/>
          <p14:tracePt t="4741" x="4991100" y="6515100"/>
          <p14:tracePt t="4750" x="4924425" y="6619875"/>
          <p14:tracePt t="4758" x="4867275" y="6705600"/>
          <p14:tracePt t="4768" x="4810125" y="6819900"/>
          <p14:tracePt t="4774" x="4781550" y="6924675"/>
          <p14:tracePt t="4784" x="4743450" y="7010400"/>
          <p14:tracePt t="4790" x="4743450" y="7048500"/>
          <p14:tracePt t="4800" x="4743450" y="7124700"/>
          <p14:tracePt t="4806" x="4743450" y="7172325"/>
          <p14:tracePt t="4817" x="4743450" y="7229475"/>
          <p14:tracePt t="4823" x="4743450" y="7267575"/>
          <p14:tracePt t="4834" x="4743450" y="7277100"/>
          <p14:tracePt t="4838" x="4743450" y="7296150"/>
          <p14:tracePt t="4879" x="4762500" y="7277100"/>
          <p14:tracePt t="4887" x="4762500" y="7267575"/>
          <p14:tracePt t="4896" x="4781550" y="7210425"/>
          <p14:tracePt t="4903" x="4781550" y="7172325"/>
          <p14:tracePt t="4912" x="4781550" y="7124700"/>
          <p14:tracePt t="4919" x="4781550" y="7067550"/>
          <p14:tracePt t="4928" x="4781550" y="7010400"/>
          <p14:tracePt t="4936" x="4781550" y="6981825"/>
          <p14:tracePt t="4944" x="4781550" y="6943725"/>
          <p14:tracePt t="4952" x="4781550" y="6886575"/>
          <p14:tracePt t="4960" x="4781550" y="6848475"/>
          <p14:tracePt t="4969" x="4762500" y="6829425"/>
          <p14:tracePt t="4976" x="4743450" y="6829425"/>
          <p14:tracePt t="4985" x="4705350" y="6819900"/>
          <p14:tracePt t="4992" x="4667250" y="6819900"/>
          <p14:tracePt t="5002" x="4638675" y="6819900"/>
          <p14:tracePt t="5009" x="4581525" y="6819900"/>
          <p14:tracePt t="5019" x="4562475" y="6829425"/>
          <p14:tracePt t="5025" x="4505325" y="6886575"/>
          <p14:tracePt t="5035" x="4476750" y="6924675"/>
          <p14:tracePt t="5041" x="4457700" y="6981825"/>
          <p14:tracePt t="5052" x="4419600" y="7029450"/>
          <p14:tracePt t="5057" x="4419600" y="7048500"/>
          <p14:tracePt t="5068" x="4400550" y="7134225"/>
          <p14:tracePt t="5074" x="4400550" y="7172325"/>
          <p14:tracePt t="5083" x="4400550" y="7229475"/>
          <p14:tracePt t="5090" x="4400550" y="7277100"/>
          <p14:tracePt t="5100" x="4400550" y="7296150"/>
          <p14:tracePt t="5106" x="4419600" y="7334250"/>
          <p14:tracePt t="5117" x="4457700" y="7353300"/>
          <p14:tracePt t="5122" x="4476750" y="7391400"/>
          <p14:tracePt t="5133" x="4495800" y="7391400"/>
          <p14:tracePt t="5139" x="4505325" y="7391400"/>
          <p14:tracePt t="5155" x="4524375" y="7391400"/>
          <p14:tracePt t="5167" x="4524375" y="7372350"/>
          <p14:tracePt t="5171" x="4524375" y="7334250"/>
          <p14:tracePt t="5183" x="4543425" y="7277100"/>
          <p14:tracePt t="5187" x="4543425" y="7191375"/>
          <p14:tracePt t="5200" x="4562475" y="7124700"/>
          <p14:tracePt t="5203" x="4562475" y="7048500"/>
          <p14:tracePt t="5217" x="4581525" y="7010400"/>
          <p14:tracePt t="5220" x="4581525" y="6943725"/>
          <p14:tracePt t="5233" x="4581525" y="6886575"/>
          <p14:tracePt t="5236" x="4581525" y="6848475"/>
          <p14:tracePt t="5249" x="4581525" y="6819900"/>
          <p14:tracePt t="5266" x="4581525" y="6800850"/>
          <p14:tracePt t="5284" x="4562475" y="6800850"/>
          <p14:tracePt t="5287" x="4543425" y="6800850"/>
          <p14:tracePt t="5300" x="4524375" y="6829425"/>
          <p14:tracePt t="5304" x="4505325" y="6886575"/>
          <p14:tracePt t="5317" x="4476750" y="6962775"/>
          <p14:tracePt t="5321" x="4457700" y="7048500"/>
          <p14:tracePt t="5334" x="4457700" y="7124700"/>
          <p14:tracePt t="5336" x="4457700" y="7191375"/>
          <p14:tracePt t="5350" x="4457700" y="7277100"/>
          <p14:tracePt t="5353" x="4457700" y="7315200"/>
          <p14:tracePt t="5367" x="4457700" y="7353300"/>
          <p14:tracePt t="5368" x="4457700" y="7391400"/>
          <p14:tracePt t="5374" x="4457700" y="7419975"/>
          <p14:tracePt t="5384" x="4476750" y="7439025"/>
          <p14:tracePt t="5390" x="4495800" y="7439025"/>
          <p14:tracePt t="5414" x="4505325" y="7439025"/>
          <p14:tracePt t="5423" x="4505325" y="7419975"/>
          <p14:tracePt t="5430" x="4524375" y="7391400"/>
          <p14:tracePt t="5438" x="4524375" y="7353300"/>
          <p14:tracePt t="5447" x="4524375" y="7277100"/>
          <p14:tracePt t="5454" x="4524375" y="7229475"/>
          <p14:tracePt t="5463" x="4543425" y="7134225"/>
          <p14:tracePt t="5471" x="4543425" y="7105650"/>
          <p14:tracePt t="5479" x="4543425" y="7029450"/>
          <p14:tracePt t="5487" x="4543425" y="6981825"/>
          <p14:tracePt t="5496" x="4543425" y="6924675"/>
          <p14:tracePt t="5503" x="4543425" y="6886575"/>
          <p14:tracePt t="5512" x="4543425" y="6867525"/>
          <p14:tracePt t="5519" x="4543425" y="6829425"/>
          <p14:tracePt t="5528" x="4543425" y="6819900"/>
          <p14:tracePt t="5552" x="4524375" y="6819900"/>
          <p14:tracePt t="5560" x="4505325" y="6819900"/>
          <p14:tracePt t="5568" x="4495800" y="6819900"/>
          <p14:tracePt t="5576" x="4476750" y="6819900"/>
          <p14:tracePt t="5584" x="4457700" y="6819900"/>
          <p14:tracePt t="5592" x="4438650" y="6829425"/>
          <p14:tracePt t="5601" x="4419600" y="6867525"/>
          <p14:tracePt t="5609" x="4400550" y="6886575"/>
          <p14:tracePt t="5618" x="4400550" y="6905625"/>
          <p14:tracePt t="5625" x="4381500" y="6943725"/>
          <p14:tracePt t="5634" x="4381500" y="6962775"/>
          <p14:tracePt t="5641" x="4381500" y="6981825"/>
          <p14:tracePt t="5651" x="4381500" y="6991350"/>
          <p14:tracePt t="5657" x="4381500" y="7010400"/>
          <p14:tracePt t="5673" x="4381500" y="7029450"/>
          <p14:tracePt t="5681" x="4381500" y="7048500"/>
          <p14:tracePt t="5701" x="4381500" y="7067550"/>
          <p14:tracePt t="6533" x="4381500" y="7048500"/>
          <p14:tracePt t="6542" x="4381500" y="7029450"/>
          <p14:tracePt t="6558" x="4381500" y="7010400"/>
          <p14:tracePt t="6565" x="4381500" y="6991350"/>
          <p14:tracePt t="6573" x="4381500" y="6962775"/>
          <p14:tracePt t="6581" x="4381500" y="6943725"/>
          <p14:tracePt t="6589" x="4381500" y="6924675"/>
          <p14:tracePt t="6597" x="4381500" y="6886575"/>
          <p14:tracePt t="6605" x="4381500" y="6867525"/>
          <p14:tracePt t="6613" x="4381500" y="6829425"/>
          <p14:tracePt t="6622" x="4362450" y="6819900"/>
          <p14:tracePt t="6630" x="4362450" y="6800850"/>
          <p14:tracePt t="6646" x="4362450" y="6781800"/>
          <p14:tracePt t="6654" x="4352925" y="6762750"/>
          <p14:tracePt t="6678" x="4352925" y="6743700"/>
          <p14:tracePt t="6711" x="4352925" y="6724650"/>
          <p14:tracePt t="6728" x="4352925" y="6705600"/>
          <p14:tracePt t="8300" x="4352925" y="6686550"/>
          <p14:tracePt t="8309" x="4352925" y="6677025"/>
          <p14:tracePt t="8316" x="4352925" y="6657975"/>
          <p14:tracePt t="8323" x="4352925" y="6638925"/>
          <p14:tracePt t="8332" x="4352925" y="6619875"/>
          <p14:tracePt t="8339" x="4352925" y="6600825"/>
          <p14:tracePt t="8356" x="4352925" y="6581775"/>
          <p14:tracePt t="8372" x="4352925" y="6562725"/>
          <p14:tracePt t="8380" x="4362450" y="6562725"/>
          <p14:tracePt t="8388" x="4381500" y="6562725"/>
          <p14:tracePt t="8404" x="4419600" y="6562725"/>
          <p14:tracePt t="8413" x="4438650" y="6562725"/>
          <p14:tracePt t="8421" x="4476750" y="6581775"/>
          <p14:tracePt t="8429" x="4505325" y="6619875"/>
          <p14:tracePt t="8437" x="4543425" y="6638925"/>
          <p14:tracePt t="8445" x="4600575" y="6677025"/>
          <p14:tracePt t="8453" x="4619625" y="6705600"/>
          <p14:tracePt t="8461" x="4667250" y="6743700"/>
          <p14:tracePt t="8469" x="4705350" y="6762750"/>
          <p14:tracePt t="8477" x="4743450" y="6800850"/>
          <p14:tracePt t="8485" x="4781550" y="6819900"/>
          <p14:tracePt t="8493" x="4791075" y="6848475"/>
          <p14:tracePt t="8502" x="4810125" y="6867525"/>
          <p14:tracePt t="8510" x="4848225" y="6886575"/>
          <p14:tracePt t="8518" x="4867275" y="6905625"/>
          <p14:tracePt t="8527" x="4886325" y="6905625"/>
          <p14:tracePt t="8534" x="4905375" y="6943725"/>
          <p14:tracePt t="8543" x="4943475" y="6962775"/>
          <p14:tracePt t="8550" x="4953000" y="6981825"/>
          <p14:tracePt t="8560" x="4972050" y="6981825"/>
          <p14:tracePt t="8566" x="5010150" y="6991350"/>
          <p14:tracePt t="8575" x="5029200" y="7010400"/>
          <p14:tracePt t="8583" x="5048250" y="7010400"/>
          <p14:tracePt t="8591" x="5067300" y="7029450"/>
          <p14:tracePt t="8607" x="5086350" y="7048500"/>
          <p14:tracePt t="8624" x="5095875" y="7048500"/>
          <p14:tracePt t="8640" x="5114925" y="7048500"/>
          <p14:tracePt t="8923" x="5153025" y="7048500"/>
          <p14:tracePt t="8931" x="5191125" y="7048500"/>
          <p14:tracePt t="8939" x="5238750" y="7048500"/>
          <p14:tracePt t="8949" x="5334000" y="7048500"/>
          <p14:tracePt t="8955" x="5457825" y="7048500"/>
          <p14:tracePt t="8964" x="5657850" y="7048500"/>
          <p14:tracePt t="8972" x="5800725" y="7048500"/>
          <p14:tracePt t="8980" x="5886450" y="7067550"/>
          <p14:tracePt t="8988" x="6010275" y="7086600"/>
          <p14:tracePt t="8996" x="6134100" y="7134225"/>
          <p14:tracePt t="9004" x="6248400" y="7172325"/>
          <p14:tracePt t="9013" x="6276975" y="7191375"/>
          <p14:tracePt t="9020" x="6353175" y="7248525"/>
          <p14:tracePt t="9029" x="6410325" y="7277100"/>
          <p14:tracePt t="9036" x="6438900" y="7315200"/>
          <p14:tracePt t="9045" x="6477000" y="7334250"/>
          <p14:tracePt t="9053" x="6496050" y="7353300"/>
          <p14:tracePt t="9061" x="6515100" y="7372350"/>
          <p14:tracePt t="9069" x="6534150" y="7391400"/>
          <p14:tracePt t="9079" x="6534150" y="7410450"/>
          <p14:tracePt t="9085" x="6553200" y="7419975"/>
          <p14:tracePt t="9101" x="6562725" y="7419975"/>
          <p14:tracePt t="9117" x="6581775" y="7439025"/>
          <p14:tracePt t="9141" x="6600825" y="7439025"/>
          <p14:tracePt t="9207" x="6600825" y="7419975"/>
          <p14:tracePt t="9215" x="6600825" y="7410450"/>
          <p14:tracePt t="9223" x="6600825" y="7391400"/>
          <p14:tracePt t="9231" x="6600825" y="7372350"/>
          <p14:tracePt t="9239" x="6600825" y="7353300"/>
          <p14:tracePt t="9247" x="6600825" y="7334250"/>
          <p14:tracePt t="9255" x="6600825" y="7315200"/>
          <p14:tracePt t="9263" x="6600825" y="7296150"/>
          <p14:tracePt t="9279" x="6600825" y="7277100"/>
          <p14:tracePt t="9288" x="6619875" y="7277100"/>
          <p14:tracePt t="9296" x="6619875" y="7267575"/>
          <p14:tracePt t="9304" x="6638925" y="7267575"/>
          <p14:tracePt t="9312" x="6657975" y="7267575"/>
          <p14:tracePt t="9320" x="6677025" y="7267575"/>
          <p14:tracePt t="9328" x="6696075" y="7267575"/>
          <p14:tracePt t="9336" x="6715125" y="7267575"/>
          <p14:tracePt t="9344" x="6724650" y="7267575"/>
          <p14:tracePt t="9352" x="6762750" y="7277100"/>
          <p14:tracePt t="9360" x="6781800" y="7296150"/>
          <p14:tracePt t="9369" x="6819900" y="7334250"/>
          <p14:tracePt t="9377" x="6838950" y="7353300"/>
          <p14:tracePt t="9385" x="6858000" y="7372350"/>
          <p14:tracePt t="9393" x="6867525" y="7391400"/>
          <p14:tracePt t="9401" x="6867525" y="7410450"/>
          <p14:tracePt t="9409" x="6886575" y="7419975"/>
          <p14:tracePt t="9417" x="6905625" y="7439025"/>
          <p14:tracePt t="9466" x="6905625" y="7419975"/>
          <p14:tracePt t="9474" x="6905625" y="7410450"/>
          <p14:tracePt t="9483" x="6905625" y="7391400"/>
          <p14:tracePt t="9490" x="6886575" y="7372350"/>
          <p14:tracePt t="9499" x="6867525" y="7353300"/>
          <p14:tracePt t="9506" x="6867525" y="7334250"/>
          <p14:tracePt t="9516" x="6867525" y="7315200"/>
          <p14:tracePt t="9523" x="6858000" y="7315200"/>
          <p14:tracePt t="9531" x="6858000" y="7296150"/>
          <p14:tracePt t="9595" x="6858000" y="7315200"/>
          <p14:tracePt t="9603" x="6867525" y="7334250"/>
          <p14:tracePt t="9612" x="6867525" y="7353300"/>
          <p14:tracePt t="9620" x="6886575" y="7372350"/>
          <p14:tracePt t="9628" x="6905625" y="7372350"/>
          <p14:tracePt t="9636" x="6924675" y="7391400"/>
          <p14:tracePt t="9644" x="6962775" y="7419975"/>
          <p14:tracePt t="9652" x="6981825" y="7419975"/>
          <p14:tracePt t="9660" x="7000875" y="7439025"/>
          <p14:tracePt t="9668" x="7029450" y="7458075"/>
          <p14:tracePt t="9677" x="7029450" y="7477125"/>
          <p14:tracePt t="9685" x="7048500" y="7477125"/>
          <p14:tracePt t="9701" x="7067550" y="7496175"/>
          <p14:tracePt t="9749" x="7067550" y="7477125"/>
          <p14:tracePt t="9766" x="7067550" y="7458075"/>
          <p14:tracePt t="9774" x="7048500" y="7458075"/>
          <p14:tracePt t="9790" x="7048500" y="7439025"/>
          <p14:tracePt t="9798" x="7029450" y="7439025"/>
          <p14:tracePt t="9814" x="7010400" y="7439025"/>
          <p14:tracePt t="9838" x="7000875" y="7439025"/>
          <p14:tracePt t="9863" x="6981825" y="7439025"/>
          <p14:tracePt t="9887" x="6962775" y="7439025"/>
          <p14:tracePt t="9919" x="6943725" y="7439025"/>
          <p14:tracePt t="9928" x="6943725" y="7419975"/>
          <p14:tracePt t="10073" x="6943725" y="7410450"/>
          <p14:tracePt t="10082" x="6924675" y="7410450"/>
          <p14:tracePt t="10090" x="6905625" y="7391400"/>
          <p14:tracePt t="10098" x="6886575" y="7372350"/>
          <p14:tracePt t="10106" x="6858000" y="7353300"/>
          <p14:tracePt t="10114" x="6819900" y="7315200"/>
          <p14:tracePt t="10122" x="6762750" y="7296150"/>
          <p14:tracePt t="10130" x="6696075" y="7267575"/>
          <p14:tracePt t="10139" x="6638925" y="7229475"/>
          <p14:tracePt t="10147" x="6553200" y="7191375"/>
          <p14:tracePt t="10155" x="6457950" y="7172325"/>
          <p14:tracePt t="10163" x="6391275" y="7134225"/>
          <p14:tracePt t="10172" x="6315075" y="7124700"/>
          <p14:tracePt t="10179" x="6276975" y="7124700"/>
          <p14:tracePt t="10188" x="6210300" y="7105650"/>
          <p14:tracePt t="10195" x="6153150" y="7086600"/>
          <p14:tracePt t="10203" x="6105525" y="7086600"/>
          <p14:tracePt t="10211" x="6048375" y="7067550"/>
          <p14:tracePt t="10220" x="6010275" y="7067550"/>
          <p14:tracePt t="10228" x="5972175" y="7067550"/>
          <p14:tracePt t="10238" x="5943600" y="7067550"/>
          <p14:tracePt t="10244" x="5905500" y="7067550"/>
          <p14:tracePt t="10252" x="5886450" y="7048500"/>
          <p14:tracePt t="10260" x="5867400" y="7048500"/>
          <p14:tracePt t="10268" x="5848350" y="7048500"/>
          <p14:tracePt t="10276" x="5829300" y="7048500"/>
          <p14:tracePt t="10292" x="5829300" y="7029450"/>
          <p14:tracePt t="12610" x="5819775" y="7029450"/>
          <p14:tracePt t="12619" x="5800725" y="7029450"/>
          <p14:tracePt t="12627" x="5781675" y="7029450"/>
          <p14:tracePt t="12635" x="5762625" y="7048500"/>
          <p14:tracePt t="12643" x="5743575" y="7048500"/>
          <p14:tracePt t="12659" x="5724525" y="7048500"/>
          <p14:tracePt t="12668" x="5724525" y="7067550"/>
          <p14:tracePt t="12675" x="5705475" y="7067550"/>
          <p14:tracePt t="12691" x="5705475" y="7086600"/>
          <p14:tracePt t="12708" x="5686425" y="7086600"/>
          <p14:tracePt t="12716" x="5686425" y="7105650"/>
          <p14:tracePt t="12724" x="5686425" y="7124700"/>
          <p14:tracePt t="12740" x="5686425" y="7134225"/>
          <p14:tracePt t="12749" x="5686425" y="7153275"/>
          <p14:tracePt t="12756" x="5686425" y="7172325"/>
          <p14:tracePt t="12773" x="5686425" y="7191375"/>
          <p14:tracePt t="12781" x="5686425" y="7210425"/>
          <p14:tracePt t="12789" x="5686425" y="7229475"/>
          <p14:tracePt t="12797" x="5686425" y="7248525"/>
          <p14:tracePt t="12813" x="5705475" y="7248525"/>
          <p14:tracePt t="12821" x="5705475" y="7267575"/>
          <p14:tracePt t="12870" x="5724525" y="7267575"/>
          <p14:tracePt t="12878" x="5724525" y="7248525"/>
          <p14:tracePt t="12886" x="5724525" y="7210425"/>
          <p14:tracePt t="13617" x="5686425" y="7210425"/>
          <p14:tracePt t="13624" x="5638800" y="7210425"/>
          <p14:tracePt t="13632" x="5581650" y="7191375"/>
          <p14:tracePt t="13640" x="5514975" y="7191375"/>
          <p14:tracePt t="13649" x="5457825" y="7172325"/>
          <p14:tracePt t="13656" x="5381625" y="7172325"/>
          <p14:tracePt t="13664" x="5314950" y="7153275"/>
          <p14:tracePt t="13673" x="5257800" y="7134225"/>
          <p14:tracePt t="13681" x="5172075" y="7124700"/>
          <p14:tracePt t="13690" x="5086350" y="7105650"/>
          <p14:tracePt t="13697" x="4972050" y="7086600"/>
          <p14:tracePt t="13705" x="4886325" y="7067550"/>
          <p14:tracePt t="13713" x="4791075" y="7048500"/>
          <p14:tracePt t="13721" x="4724400" y="7029450"/>
          <p14:tracePt t="13729" x="4648200" y="7010400"/>
          <p14:tracePt t="13737" x="4562475" y="6991350"/>
          <p14:tracePt t="13745" x="4495800" y="6991350"/>
          <p14:tracePt t="13754" x="4419600" y="6981825"/>
          <p14:tracePt t="13761" x="4381500" y="6981825"/>
          <p14:tracePt t="13770" x="4314825" y="6981825"/>
          <p14:tracePt t="13778" x="4257675" y="6962775"/>
          <p14:tracePt t="13786" x="4191000" y="6962775"/>
          <p14:tracePt t="13794" x="4152900" y="6962775"/>
          <p14:tracePt t="13802" x="4095750" y="6962775"/>
          <p14:tracePt t="13811" x="4048125" y="6962775"/>
          <p14:tracePt t="13818" x="4010025" y="6962775"/>
          <p14:tracePt t="13826" x="3971925" y="6962775"/>
          <p14:tracePt t="13835" x="3933825" y="6962775"/>
          <p14:tracePt t="13842" x="3914775" y="6962775"/>
          <p14:tracePt t="13851" x="3886200" y="6962775"/>
          <p14:tracePt t="13859" x="3867150" y="6962775"/>
          <p14:tracePt t="13867" x="3848100" y="6962775"/>
          <p14:tracePt t="13875" x="3829050" y="6962775"/>
          <p14:tracePt t="13883" x="3810000" y="6962775"/>
          <p14:tracePt t="13891" x="3790950" y="6962775"/>
          <p14:tracePt t="13900" x="3762375" y="6962775"/>
          <p14:tracePt t="13916" x="3743325" y="6962775"/>
          <p14:tracePt t="13924" x="3724275" y="6962775"/>
          <p14:tracePt t="13932" x="3705225" y="6962775"/>
          <p14:tracePt t="13949" x="3686175" y="6962775"/>
          <p14:tracePt t="13957" x="3667125" y="6962775"/>
          <p14:tracePt t="13965" x="3629025" y="6962775"/>
          <p14:tracePt t="13973" x="3609975" y="6962775"/>
          <p14:tracePt t="13982" x="3600450" y="6962775"/>
          <p14:tracePt t="13990" x="3581400" y="6981825"/>
          <p14:tracePt t="13997" x="3543300" y="6981825"/>
          <p14:tracePt t="14006" x="3524250" y="6981825"/>
          <p14:tracePt t="14014" x="3505200" y="6991350"/>
          <p14:tracePt t="14021" x="3486150" y="6991350"/>
          <p14:tracePt t="14030" x="3467100" y="7010400"/>
          <p14:tracePt t="14054" x="3457575" y="7010400"/>
          <p14:tracePt t="14086" x="3457575" y="7029450"/>
          <p14:tracePt t="14110" x="3467100" y="7029450"/>
          <p14:tracePt t="14119" x="3524250" y="7029450"/>
          <p14:tracePt t="14127" x="3581400" y="7029450"/>
          <p14:tracePt t="14134" x="3648075" y="7029450"/>
          <p14:tracePt t="14142" x="3724275" y="7048500"/>
          <p14:tracePt t="14150" x="3762375" y="7048500"/>
          <p14:tracePt t="14159" x="3810000" y="7067550"/>
          <p14:tracePt t="14167" x="3886200" y="7086600"/>
          <p14:tracePt t="14175" x="3952875" y="7105650"/>
          <p14:tracePt t="14183" x="4010025" y="7134225"/>
          <p14:tracePt t="14191" x="4048125" y="7153275"/>
          <p14:tracePt t="14199" x="4076700" y="7191375"/>
          <p14:tracePt t="14207" x="4133850" y="7229475"/>
          <p14:tracePt t="14215" x="4171950" y="7267575"/>
          <p14:tracePt t="14223" x="4200525" y="7296150"/>
          <p14:tracePt t="14232" x="4257675" y="7334250"/>
          <p14:tracePt t="14241" x="4314825" y="7353300"/>
          <p14:tracePt t="14248" x="4352925" y="7391400"/>
          <p14:tracePt t="14257" x="4381500" y="7391400"/>
          <p14:tracePt t="14264" x="4419600" y="7410450"/>
          <p14:tracePt t="14273" x="4438650" y="7419975"/>
          <p14:tracePt t="14280" x="4457700" y="7419975"/>
          <p14:tracePt t="14289" x="4476750" y="7439025"/>
          <p14:tracePt t="14297" x="4495800" y="7439025"/>
          <p14:tracePt t="14313" x="4495800" y="7458075"/>
          <p14:tracePt t="14321" x="4505325" y="7458075"/>
          <p14:tracePt t="14345" x="4505325" y="7477125"/>
          <p14:tracePt t="14354" x="4495800" y="7496175"/>
          <p14:tracePt t="14361" x="4476750" y="7515225"/>
          <p14:tracePt t="14370" x="4438650" y="7534275"/>
          <p14:tracePt t="14377" x="4400550" y="7572375"/>
          <p14:tracePt t="14386" x="4381500" y="7572375"/>
          <p14:tracePt t="14393" x="4314825" y="7600950"/>
          <p14:tracePt t="14402" x="4295775" y="7620000"/>
          <p14:tracePt t="14410" x="4238625" y="7620000"/>
          <p14:tracePt t="14418" x="4200525" y="7639050"/>
          <p14:tracePt t="14426" x="4152900" y="7658100"/>
          <p14:tracePt t="14434" x="4133850" y="7658100"/>
          <p14:tracePt t="14442" x="4076700" y="7658100"/>
          <p14:tracePt t="14450" x="4029075" y="7658100"/>
          <p14:tracePt t="14458" x="4010025" y="7658100"/>
          <p14:tracePt t="14467" x="3971925" y="7658100"/>
          <p14:tracePt t="14475" x="3952875" y="7639050"/>
          <p14:tracePt t="14483" x="3933825" y="7639050"/>
          <p14:tracePt t="14491" x="3914775" y="7620000"/>
          <p14:tracePt t="14499" x="3905250" y="7620000"/>
          <p14:tracePt t="14516" x="3886200" y="7600950"/>
          <p14:tracePt t="14557" x="3886200" y="7581900"/>
          <p14:tracePt t="14565" x="3914775" y="7572375"/>
          <p14:tracePt t="14573" x="3952875" y="7572375"/>
          <p14:tracePt t="14580" x="4010025" y="7553325"/>
          <p14:tracePt t="14588" x="4057650" y="7534275"/>
          <p14:tracePt t="14596" x="4133850" y="7515225"/>
          <p14:tracePt t="14604" x="4219575" y="7496175"/>
          <p14:tracePt t="14612" x="4314825" y="7477125"/>
          <p14:tracePt t="14620" x="4352925" y="7477125"/>
          <p14:tracePt t="14629" x="4419600" y="7477125"/>
          <p14:tracePt t="14637" x="4495800" y="7477125"/>
          <p14:tracePt t="14645" x="4543425" y="7477125"/>
          <p14:tracePt t="14654" x="4562475" y="7477125"/>
          <p14:tracePt t="14661" x="4600575" y="7477125"/>
          <p14:tracePt t="14670" x="4638675" y="7496175"/>
          <p14:tracePt t="14677" x="4648200" y="7496175"/>
          <p14:tracePt t="14685" x="4667250" y="7515225"/>
          <p14:tracePt t="14694" x="4686300" y="7534275"/>
          <p14:tracePt t="14701" x="4686300" y="7553325"/>
          <p14:tracePt t="14710" x="4705350" y="7572375"/>
          <p14:tracePt t="14718" x="4724400" y="7581900"/>
          <p14:tracePt t="14726" x="4743450" y="7581900"/>
          <p14:tracePt t="14734" x="4743450" y="7600950"/>
          <p14:tracePt t="14742" x="4762500" y="7600950"/>
          <p14:tracePt t="14750" x="4781550" y="7620000"/>
          <p14:tracePt t="14759" x="4791075" y="7620000"/>
          <p14:tracePt t="14766" x="4810125" y="7620000"/>
          <p14:tracePt t="14776" x="4848225" y="7620000"/>
          <p14:tracePt t="14792" x="4867275" y="7620000"/>
          <p14:tracePt t="14799" x="4905375" y="7620000"/>
          <p14:tracePt t="14808" x="4924425" y="7620000"/>
          <p14:tracePt t="14815" x="4943475" y="7620000"/>
          <p14:tracePt t="14832" x="4953000" y="7620000"/>
          <p14:tracePt t="14841" x="4953000" y="7600950"/>
          <p14:tracePt t="14848" x="4972050" y="7600950"/>
          <p14:tracePt t="14856" x="4972050" y="7581900"/>
          <p14:tracePt t="14864" x="4972050" y="7572375"/>
          <p14:tracePt t="14880" x="4972050" y="7553325"/>
          <p14:tracePt t="14889" x="4972050" y="7534275"/>
          <p14:tracePt t="14899" x="4972050" y="7515225"/>
          <p14:tracePt t="14904" x="4972050" y="7496175"/>
          <p14:tracePt t="14912" x="4953000" y="7496175"/>
          <p14:tracePt t="14921" x="4943475" y="7477125"/>
          <p14:tracePt t="14929" x="4924425" y="7458075"/>
          <p14:tracePt t="14937" x="4905375" y="7458075"/>
          <p14:tracePt t="14945" x="4905375" y="7439025"/>
          <p14:tracePt t="14953" x="4886325" y="7439025"/>
          <p14:tracePt t="14961" x="4867275" y="7419975"/>
          <p14:tracePt t="14969" x="4848225" y="7419975"/>
          <p14:tracePt t="14986" x="4829175" y="7419975"/>
          <p14:tracePt t="15001" x="4810125" y="7419975"/>
          <p14:tracePt t="15035" x="4791075" y="7419975"/>
          <p14:tracePt t="15042" x="4791075" y="7458075"/>
          <p14:tracePt t="15050" x="4791075" y="7496175"/>
          <p14:tracePt t="15059" x="4791075" y="7534275"/>
          <p14:tracePt t="15066" x="4791075" y="7600950"/>
          <p14:tracePt t="15075" x="4810125" y="7658100"/>
          <p14:tracePt t="15082" x="4867275" y="7724775"/>
          <p14:tracePt t="15091" x="4905375" y="7781925"/>
          <p14:tracePt t="15099" x="4953000" y="7858125"/>
          <p14:tracePt t="15108" x="5010150" y="7905750"/>
          <p14:tracePt t="15115" x="5048250" y="7924800"/>
          <p14:tracePt t="15124" x="5114925" y="7981950"/>
          <p14:tracePt t="15132" x="5172075" y="8010525"/>
          <p14:tracePt t="15139" x="5210175" y="8029575"/>
          <p14:tracePt t="15147" x="5238750" y="8048625"/>
          <p14:tracePt t="15155" x="5295900" y="8067675"/>
          <p14:tracePt t="15164" x="5334000" y="8086725"/>
          <p14:tracePt t="15174" x="5381625" y="8086725"/>
          <p14:tracePt t="15180" x="5419725" y="8086725"/>
          <p14:tracePt t="15188" x="5438775" y="8105775"/>
          <p14:tracePt t="15196" x="5457825" y="8105775"/>
          <p14:tracePt t="15204" x="5495925" y="8105775"/>
          <p14:tracePt t="15221" x="5514975" y="8105775"/>
          <p14:tracePt t="15229" x="5534025" y="8105775"/>
          <p14:tracePt t="15245" x="5543550" y="8105775"/>
          <p14:tracePt t="15254" x="5562600" y="8105775"/>
          <p14:tracePt t="15261" x="5581650" y="8105775"/>
          <p14:tracePt t="15269" x="5600700" y="8105775"/>
          <p14:tracePt t="15277" x="5619750" y="8105775"/>
          <p14:tracePt t="15285" x="5638800" y="8105775"/>
          <p14:tracePt t="15293" x="5657850" y="8105775"/>
          <p14:tracePt t="15302" x="5676900" y="8105775"/>
          <p14:tracePt t="15310" x="5686425" y="8105775"/>
          <p14:tracePt t="15318" x="5705475" y="8105775"/>
          <p14:tracePt t="15326" x="5724525" y="8105775"/>
          <p14:tracePt t="15334" x="5743575" y="8086725"/>
          <p14:tracePt t="15342" x="5762625" y="8086725"/>
          <p14:tracePt t="15350" x="5781675" y="8067675"/>
          <p14:tracePt t="15358" x="5800725" y="8067675"/>
          <p14:tracePt t="15366" x="5829300" y="8048625"/>
          <p14:tracePt t="15375" x="5848350" y="8010525"/>
          <p14:tracePt t="15383" x="5867400" y="8001000"/>
          <p14:tracePt t="15392" x="5886450" y="7981950"/>
          <p14:tracePt t="15399" x="5924550" y="7943850"/>
          <p14:tracePt t="15408" x="5943600" y="7924800"/>
          <p14:tracePt t="15416" x="5972175" y="7905750"/>
          <p14:tracePt t="15424" x="5991225" y="7867650"/>
          <p14:tracePt t="15432" x="6010275" y="7858125"/>
          <p14:tracePt t="15441" x="6048375" y="7839075"/>
          <p14:tracePt t="15448" x="6067425" y="7820025"/>
          <p14:tracePt t="15456" x="6086475" y="7800975"/>
          <p14:tracePt t="15464" x="6105525" y="7781925"/>
          <p14:tracePt t="15472" x="6134100" y="7762875"/>
          <p14:tracePt t="15480" x="6153150" y="7743825"/>
          <p14:tracePt t="15488" x="6172200" y="7724775"/>
          <p14:tracePt t="15497" x="6191250" y="7715250"/>
          <p14:tracePt t="15505" x="6210300" y="7715250"/>
          <p14:tracePt t="15512" x="6248400" y="7677150"/>
          <p14:tracePt t="15521" x="6267450" y="7677150"/>
          <p14:tracePt t="15529" x="6267450" y="7658100"/>
          <p14:tracePt t="15537" x="6276975" y="7658100"/>
          <p14:tracePt t="15545" x="6296025" y="7658100"/>
          <p14:tracePt t="15553" x="6296025" y="7639050"/>
          <p14:tracePt t="15561" x="6315075" y="7639050"/>
          <p14:tracePt t="15586" x="6315075" y="7620000"/>
          <p14:tracePt t="15594" x="6334125" y="7620000"/>
          <p14:tracePt t="15643" x="6334125" y="7600950"/>
          <p14:tracePt t="15659" x="6315075" y="7581900"/>
          <p14:tracePt t="15667" x="6296025" y="7581900"/>
          <p14:tracePt t="15675" x="6276975" y="7572375"/>
          <p14:tracePt t="15683" x="6267450" y="7572375"/>
          <p14:tracePt t="15692" x="6229350" y="7553325"/>
          <p14:tracePt t="15699" x="6210300" y="7553325"/>
          <p14:tracePt t="15709" x="6153150" y="7534275"/>
          <p14:tracePt t="15715" x="6124575" y="7515225"/>
          <p14:tracePt t="15723" x="6086475" y="7515225"/>
          <p14:tracePt t="15732" x="6029325" y="7496175"/>
          <p14:tracePt t="15740" x="6010275" y="7477125"/>
          <p14:tracePt t="15749" x="5943600" y="7458075"/>
          <p14:tracePt t="15759" x="5905500" y="7458075"/>
          <p14:tracePt t="15764" x="5867400" y="7458075"/>
          <p14:tracePt t="15772" x="5829300" y="7458075"/>
          <p14:tracePt t="15780" x="5781675" y="7439025"/>
          <p14:tracePt t="15788" x="5705475" y="7439025"/>
          <p14:tracePt t="15799" x="5657850" y="7439025"/>
          <p14:tracePt t="15804" x="5600700" y="7439025"/>
          <p14:tracePt t="15813" x="5543550" y="7439025"/>
          <p14:tracePt t="15821" x="5514975" y="7419975"/>
          <p14:tracePt t="15829" x="5476875" y="7419975"/>
          <p14:tracePt t="15837" x="5419725" y="7419975"/>
          <p14:tracePt t="15845" x="5372100" y="7419975"/>
          <p14:tracePt t="15853" x="5334000" y="7419975"/>
          <p14:tracePt t="15861" x="5295900" y="7419975"/>
          <p14:tracePt t="15869" x="5257800" y="7419975"/>
          <p14:tracePt t="15877" x="5229225" y="7419975"/>
          <p14:tracePt t="15885" x="5191125" y="7419975"/>
          <p14:tracePt t="15894" x="5172075" y="7419975"/>
          <p14:tracePt t="15901" x="5114925" y="7419975"/>
          <p14:tracePt t="15910" x="5095875" y="7419975"/>
          <p14:tracePt t="15918" x="5067300" y="7419975"/>
          <p14:tracePt t="15927" x="5010150" y="7419975"/>
          <p14:tracePt t="15934" x="4972050" y="7410450"/>
          <p14:tracePt t="15944" x="4924425" y="7410450"/>
          <p14:tracePt t="15950" x="4867275" y="7410450"/>
          <p14:tracePt t="15960" x="4810125" y="7391400"/>
          <p14:tracePt t="15966" x="4791075" y="7372350"/>
          <p14:tracePt t="15976" x="4762500" y="7372350"/>
          <p14:tracePt t="15983" x="4705350" y="7353300"/>
          <p14:tracePt t="15992" x="4667250" y="7334250"/>
          <p14:tracePt t="15999" x="4638675" y="7334250"/>
          <p14:tracePt t="16009" x="4600575" y="7315200"/>
          <p14:tracePt t="16016" x="4562475" y="7296150"/>
          <p14:tracePt t="16025" x="4505325" y="7277100"/>
          <p14:tracePt t="16032" x="4476750" y="7277100"/>
          <p14:tracePt t="16042" x="4438650" y="7267575"/>
          <p14:tracePt t="16048" x="4381500" y="7248525"/>
          <p14:tracePt t="16059" x="4333875" y="7229475"/>
          <p14:tracePt t="16065" x="4276725" y="7191375"/>
          <p14:tracePt t="16075" x="4219575" y="7172325"/>
          <p14:tracePt t="16082" x="4152900" y="7153275"/>
          <p14:tracePt t="16092" x="4095750" y="7134225"/>
          <p14:tracePt t="16098" x="4029075" y="7105650"/>
          <p14:tracePt t="16109" x="3971925" y="7067550"/>
          <p14:tracePt t="16115" x="3914775" y="7029450"/>
          <p14:tracePt t="16125" x="3905250" y="7010400"/>
          <p14:tracePt t="16132" x="3848100" y="6991350"/>
          <p14:tracePt t="16142" x="3790950" y="6962775"/>
          <p14:tracePt t="16148" x="3762375" y="6943725"/>
          <p14:tracePt t="16160" x="3705225" y="6905625"/>
          <p14:tracePt t="16165" x="3667125" y="6886575"/>
          <p14:tracePt t="16176" x="3629025" y="6867525"/>
          <p14:tracePt t="16177" x="3600450" y="6848475"/>
          <p14:tracePt t="16185" x="3581400" y="6829425"/>
          <p14:tracePt t="16193" x="3543300" y="6800850"/>
          <p14:tracePt t="16201" x="3524250" y="6781800"/>
          <p14:tracePt t="16210" x="3486150" y="6762750"/>
          <p14:tracePt t="16227" x="3467100" y="6743700"/>
          <p14:tracePt t="16234" x="3457575" y="6724650"/>
          <p14:tracePt t="16243" x="3457575" y="6705600"/>
          <p14:tracePt t="16250" x="3438525" y="6686550"/>
          <p14:tracePt t="16259" x="3438525" y="6677025"/>
          <p14:tracePt t="16266" x="3438525" y="6657975"/>
          <p14:tracePt t="16276" x="3438525" y="6638925"/>
          <p14:tracePt t="16282" x="3438525" y="6619875"/>
          <p14:tracePt t="16292" x="3438525" y="6600825"/>
          <p14:tracePt t="16299" x="3438525" y="6581775"/>
          <p14:tracePt t="16307" x="3438525" y="6543675"/>
          <p14:tracePt t="16315" x="3438525" y="6534150"/>
          <p14:tracePt t="16323" x="3438525" y="6515100"/>
          <p14:tracePt t="16332" x="3438525" y="6477000"/>
          <p14:tracePt t="16340" x="3438525" y="6457950"/>
          <p14:tracePt t="16347" x="3438525" y="6438900"/>
          <p14:tracePt t="16355" x="3438525" y="6400800"/>
          <p14:tracePt t="16364" x="3438525" y="6391275"/>
          <p14:tracePt t="16372" x="3457575" y="6353175"/>
          <p14:tracePt t="16379" x="3457575" y="6334125"/>
          <p14:tracePt t="16388" x="3467100" y="6315075"/>
          <p14:tracePt t="16396" x="3486150" y="6296025"/>
          <p14:tracePt t="16663" x="3486150" y="6276975"/>
          <p14:tracePt t="16672" x="3486150" y="6257925"/>
          <p14:tracePt t="16679" x="3486150" y="6229350"/>
          <p14:tracePt t="16687" x="3486150" y="6191250"/>
          <p14:tracePt t="16695" x="3486150" y="6172200"/>
          <p14:tracePt t="16704" x="3486150" y="6153150"/>
          <p14:tracePt t="16713" x="3486150" y="6134100"/>
          <p14:tracePt t="16729" x="3486150" y="6096000"/>
          <p14:tracePt t="16736" x="3486150" y="6086475"/>
          <p14:tracePt t="16752" x="3486150" y="6067425"/>
          <p14:tracePt t="16778" x="3467100" y="6067425"/>
          <p14:tracePt t="16842" x="3467100" y="6086475"/>
          <p14:tracePt t="16849" x="3467100" y="6096000"/>
          <p14:tracePt t="16858" x="3467100" y="6134100"/>
          <p14:tracePt t="16865" x="3467100" y="6172200"/>
          <p14:tracePt t="16874" x="3467100" y="6191250"/>
          <p14:tracePt t="16882" x="3486150" y="6229350"/>
          <p14:tracePt t="16890" x="3505200" y="6248400"/>
          <p14:tracePt t="16898" x="3543300" y="6257925"/>
          <p14:tracePt t="16907" x="3562350" y="6276975"/>
          <p14:tracePt t="16915" x="3581400" y="6296025"/>
          <p14:tracePt t="16922" x="3581400" y="6315075"/>
          <p14:tracePt t="16931" x="3600450" y="6315075"/>
          <p14:tracePt t="16938" x="3609975" y="6315075"/>
          <p14:tracePt t="16955" x="3629025" y="6315075"/>
          <p14:tracePt t="16972" x="3629025" y="6296025"/>
          <p14:tracePt t="16981" x="3648075" y="6296025"/>
          <p14:tracePt t="16987" x="3648075" y="6276975"/>
          <p14:tracePt t="17004" x="3648075" y="6257925"/>
          <p14:tracePt t="17036" x="3667125" y="6257925"/>
          <p14:tracePt t="17052" x="3686175" y="6257925"/>
          <p14:tracePt t="17068" x="3724275" y="6276975"/>
          <p14:tracePt t="17077" x="3743325" y="6296025"/>
          <p14:tracePt t="17084" x="3771900" y="6315075"/>
          <p14:tracePt t="17093" x="3810000" y="6334125"/>
          <p14:tracePt t="17101" x="3867150" y="6372225"/>
          <p14:tracePt t="17109" x="3914775" y="6391275"/>
          <p14:tracePt t="17117" x="3971925" y="6400800"/>
          <p14:tracePt t="17125" x="3990975" y="6400800"/>
          <p14:tracePt t="17133" x="4076700" y="6419850"/>
          <p14:tracePt t="17141" x="4114800" y="6419850"/>
          <p14:tracePt t="17572" x="4133850" y="6419850"/>
          <p14:tracePt t="17583" x="4171950" y="6419850"/>
          <p14:tracePt t="17587" x="4219575" y="6419850"/>
          <p14:tracePt t="17597" x="4314825" y="6419850"/>
          <p14:tracePt t="17603" x="4381500" y="6419850"/>
          <p14:tracePt t="17612" x="4476750" y="6457950"/>
          <p14:tracePt t="17620" x="4562475" y="6496050"/>
          <p14:tracePt t="17628" x="4667250" y="6543675"/>
          <p14:tracePt t="17636" x="4743450" y="6581775"/>
          <p14:tracePt t="17644" x="4848225" y="6638925"/>
          <p14:tracePt t="17652" x="4943475" y="6686550"/>
          <p14:tracePt t="17660" x="5029200" y="6724650"/>
          <p14:tracePt t="17668" x="5133975" y="6781800"/>
          <p14:tracePt t="17676" x="5210175" y="6800850"/>
          <p14:tracePt t="17685" x="5276850" y="6819900"/>
          <p14:tracePt t="17692" x="5314950" y="6819900"/>
          <p14:tracePt t="17701" x="5372100" y="6829425"/>
          <p14:tracePt t="17709" x="5400675" y="6829425"/>
          <p14:tracePt t="17718" x="5438775" y="6829425"/>
          <p14:tracePt t="17725" x="5457825" y="6829425"/>
          <p14:tracePt t="18009" x="5476875" y="6829425"/>
          <p14:tracePt t="18017" x="5514975" y="6829425"/>
          <p14:tracePt t="18025" x="5600700" y="6848475"/>
          <p14:tracePt t="18033" x="5743575" y="6905625"/>
          <p14:tracePt t="18041" x="5886450" y="6962775"/>
          <p14:tracePt t="18049" x="6010275" y="7010400"/>
          <p14:tracePt t="18057" x="6086475" y="7048500"/>
          <p14:tracePt t="18065" x="6210300" y="7124700"/>
          <p14:tracePt t="18074" x="6334125" y="7210425"/>
          <p14:tracePt t="18081" x="6419850" y="7267575"/>
          <p14:tracePt t="18089" x="6515100" y="7353300"/>
          <p14:tracePt t="18098" x="6600825" y="7410450"/>
          <p14:tracePt t="18106" x="6657975" y="7458075"/>
          <p14:tracePt t="18114" x="6724650" y="7515225"/>
          <p14:tracePt t="18122" x="6781800" y="7572375"/>
          <p14:tracePt t="18130" x="6858000" y="7600950"/>
          <p14:tracePt t="18138" x="6924675" y="7658100"/>
          <p14:tracePt t="18147" x="6981825" y="7677150"/>
          <p14:tracePt t="18154" x="7010400" y="7696200"/>
          <p14:tracePt t="18162" x="7105650" y="7715250"/>
          <p14:tracePt t="18171" x="7172325" y="7724775"/>
          <p14:tracePt t="18179" x="7191375" y="7724775"/>
          <p14:tracePt t="18187" x="7248525" y="7724775"/>
          <p14:tracePt t="18423" x="7267575" y="7724775"/>
          <p14:tracePt t="18433" x="7296150" y="7724775"/>
          <p14:tracePt t="18440" x="7353300" y="7724775"/>
          <p14:tracePt t="18447" x="7429500" y="7724775"/>
          <p14:tracePt t="18454" x="7534275" y="7724775"/>
          <p14:tracePt t="18462" x="7696200" y="7743825"/>
          <p14:tracePt t="18470" x="7877175" y="7762875"/>
          <p14:tracePt t="18479" x="8086725" y="7781925"/>
          <p14:tracePt t="18487" x="8191500" y="7781925"/>
          <p14:tracePt t="18498" x="8372475" y="7800975"/>
          <p14:tracePt t="18503" x="8572500" y="7839075"/>
          <p14:tracePt t="18512" x="8753475" y="7858125"/>
          <p14:tracePt t="18519" x="8915400" y="7867650"/>
          <p14:tracePt t="18529" x="9039225" y="7905750"/>
          <p14:tracePt t="18535" x="9086850" y="7905750"/>
          <p14:tracePt t="18545" x="9182100" y="7905750"/>
          <p14:tracePt t="18552" x="9267825" y="7924800"/>
          <p14:tracePt t="18561" x="9324975" y="7943850"/>
          <p14:tracePt t="18568" x="9372600" y="7962900"/>
          <p14:tracePt t="18578" x="9410700" y="7981950"/>
          <p14:tracePt t="18584" x="9429750" y="8001000"/>
          <p14:tracePt t="18595" x="9448800" y="8001000"/>
          <p14:tracePt t="18600" x="9467850" y="8010525"/>
          <p14:tracePt t="18612" x="9486900" y="8010525"/>
          <p14:tracePt t="18625" x="9486900" y="8029575"/>
          <p14:tracePt t="18632" x="9505950" y="8029575"/>
          <p14:tracePt t="18771" x="9505950" y="8010525"/>
          <p14:tracePt t="18788" x="9505950" y="8001000"/>
          <p14:tracePt t="18811" x="9505950" y="7981950"/>
          <p14:tracePt t="18819" x="9486900" y="7981950"/>
          <p14:tracePt t="18827" x="9467850" y="7962900"/>
          <p14:tracePt t="18844" x="9448800" y="7943850"/>
          <p14:tracePt t="18851" x="9429750" y="7924800"/>
          <p14:tracePt t="18859" x="9410700" y="7905750"/>
          <p14:tracePt t="18867" x="9391650" y="7886700"/>
          <p14:tracePt t="18876" x="9372600" y="7867650"/>
          <p14:tracePt t="18884" x="9363075" y="7867650"/>
          <p14:tracePt t="18892" x="9344025" y="7858125"/>
          <p14:tracePt t="18900" x="9324975" y="7858125"/>
          <p14:tracePt t="18908" x="9305925" y="7858125"/>
          <p14:tracePt t="18925" x="9286875" y="7858125"/>
          <p14:tracePt t="18932" x="9286875" y="7839075"/>
          <p14:tracePt t="19023" x="9305925" y="7839075"/>
          <p14:tracePt t="19034" x="9324975" y="7839075"/>
          <p14:tracePt t="19785" x="9305925" y="7839075"/>
          <p14:tracePt t="19792" x="9286875" y="7839075"/>
          <p14:tracePt t="19808" x="9267825" y="7839075"/>
          <p14:tracePt t="19824" x="9248775" y="7839075"/>
          <p14:tracePt t="20732" x="9229725" y="7839075"/>
          <p14:tracePt t="20740" x="9220200" y="7839075"/>
          <p14:tracePt t="20756" x="9201150" y="7839075"/>
          <p14:tracePt t="20772" x="9182100" y="7839075"/>
          <p14:tracePt t="20789" x="9163050" y="7839075"/>
          <p14:tracePt t="20798" x="9144000" y="7839075"/>
          <p14:tracePt t="20830" x="9124950" y="7839075"/>
          <p14:tracePt t="21057" x="9105900" y="7839075"/>
          <p14:tracePt t="21097" x="9086850" y="7839075"/>
          <p14:tracePt t="21113" x="9067800" y="7839075"/>
          <p14:tracePt t="21129" x="9058275" y="7839075"/>
          <p14:tracePt t="21138" x="9039225" y="7839075"/>
          <p14:tracePt t="21145" x="9020175" y="7839075"/>
          <p14:tracePt t="21153" x="9001125" y="7839075"/>
          <p14:tracePt t="21161" x="8982075" y="7839075"/>
          <p14:tracePt t="21170" x="8963025" y="7839075"/>
          <p14:tracePt t="21189" x="8943975" y="7839075"/>
          <p14:tracePt t="21193" x="8924925" y="7839075"/>
          <p14:tracePt t="21201" x="8915400" y="7839075"/>
          <p14:tracePt t="21210" x="8896350" y="7839075"/>
          <p14:tracePt t="21226" x="8877300" y="7839075"/>
          <p14:tracePt t="21243" x="8858250" y="7839075"/>
          <p14:tracePt t="21259" x="8839200" y="7839075"/>
          <p14:tracePt t="21275" x="8820150" y="7839075"/>
          <p14:tracePt t="21307" x="8801100" y="7839075"/>
          <p14:tracePt t="21422" x="8782050" y="7839075"/>
          <p14:tracePt t="21462" x="8772525" y="7839075"/>
          <p14:tracePt t="21672" x="8782050" y="7839075"/>
          <p14:tracePt t="21688" x="8801100" y="7858125"/>
          <p14:tracePt t="21696" x="8820150" y="7858125"/>
          <p14:tracePt t="21712" x="8839200" y="7858125"/>
          <p14:tracePt t="21721" x="8858250" y="7858125"/>
          <p14:tracePt t="21729" x="8877300" y="7867650"/>
          <p14:tracePt t="21745" x="8896350" y="7867650"/>
          <p14:tracePt t="21762" x="8915400" y="7886700"/>
          <p14:tracePt t="21786" x="8924925" y="7886700"/>
          <p14:tracePt t="21876" x="8915400" y="7886700"/>
          <p14:tracePt t="21900" x="8896350" y="7886700"/>
          <p14:tracePt t="21912" x="8877300" y="7886700"/>
          <p14:tracePt t="21923" x="8858250" y="7886700"/>
          <p14:tracePt t="21940" x="8839200" y="7886700"/>
          <p14:tracePt t="21973" x="8820150" y="7886700"/>
          <p14:tracePt t="22062" x="8839200" y="7886700"/>
          <p14:tracePt t="22070" x="8858250" y="7886700"/>
          <p14:tracePt t="22086" x="8877300" y="7886700"/>
          <p14:tracePt t="22095" x="8896350" y="7886700"/>
          <p14:tracePt t="22102" x="8924925" y="7905750"/>
          <p14:tracePt t="22115" x="8943975" y="7905750"/>
          <p14:tracePt t="22118" x="8963025" y="7905750"/>
          <p14:tracePt t="22126" x="8982075" y="7924800"/>
          <p14:tracePt t="22151" x="9001125" y="7924800"/>
          <p14:tracePt t="22224" x="8982075" y="7924800"/>
          <p14:tracePt t="22240" x="8963025" y="7924800"/>
          <p14:tracePt t="22751" x="8943975" y="7924800"/>
          <p14:tracePt t="22767" x="8924925" y="7924800"/>
          <p14:tracePt t="22775" x="8915400" y="7924800"/>
          <p14:tracePt t="22782" x="8896350" y="7924800"/>
          <p14:tracePt t="22807" x="8877300" y="7924800"/>
          <p14:tracePt t="22937" x="8896350" y="7905750"/>
          <p14:tracePt t="22953" x="8915400" y="7905750"/>
          <p14:tracePt t="22969" x="8924925" y="7905750"/>
          <p14:tracePt t="23001" x="8943975" y="7905750"/>
          <p14:tracePt t="23082" x="8924925" y="7905750"/>
          <p14:tracePt t="23098" x="8915400" y="7905750"/>
          <p14:tracePt t="23115" x="8896350" y="7905750"/>
          <p14:tracePt t="23131" x="8877300" y="7905750"/>
          <p14:tracePt t="23139" x="8858250" y="7905750"/>
          <p14:tracePt t="23155" x="8839200" y="7905750"/>
          <p14:tracePt t="23172" x="8820150" y="7905750"/>
          <p14:tracePt t="23196" x="8801100" y="7905750"/>
          <p14:tracePt t="23214" x="8801100" y="7886700"/>
          <p14:tracePt t="23220" x="8782050" y="7886700"/>
          <p14:tracePt t="23285" x="8782050" y="7867650"/>
          <p14:tracePt t="23310" x="8782050" y="7858125"/>
          <p14:tracePt t="23318" x="8782050" y="7839075"/>
          <p14:tracePt t="23327" x="8782050" y="7820025"/>
          <p14:tracePt t="23334" x="8801100" y="7800975"/>
          <p14:tracePt t="23351" x="8801100" y="7762875"/>
          <p14:tracePt t="23358" x="8801100" y="7743825"/>
          <p14:tracePt t="23366" x="8801100" y="7715250"/>
          <p14:tracePt t="23374" x="8801100" y="7696200"/>
          <p14:tracePt t="23382" x="8801100" y="7658100"/>
          <p14:tracePt t="23390" x="8801100" y="7620000"/>
          <p14:tracePt t="23398" x="8801100" y="7600950"/>
          <p14:tracePt t="23407" x="8801100" y="7572375"/>
          <p14:tracePt t="23415" x="8801100" y="7515225"/>
          <p14:tracePt t="23423" x="8801100" y="7477125"/>
          <p14:tracePt t="23434" x="8801100" y="7458075"/>
          <p14:tracePt t="23439" x="8820150" y="7419975"/>
          <p14:tracePt t="23448" x="8820150" y="7391400"/>
          <p14:tracePt t="23455" x="8820150" y="7372350"/>
          <p14:tracePt t="23464" x="8820150" y="7353300"/>
          <p14:tracePt t="23481" x="8820150" y="7334250"/>
          <p14:tracePt t="23488" x="8839200" y="7315200"/>
          <p14:tracePt t="23586" x="8839200" y="7353300"/>
          <p14:tracePt t="23594" x="8839200" y="7372350"/>
          <p14:tracePt t="23602" x="8839200" y="7391400"/>
          <p14:tracePt t="23609" x="8839200" y="7419975"/>
          <p14:tracePt t="23617" x="8839200" y="7458075"/>
          <p14:tracePt t="23626" x="8839200" y="7496175"/>
          <p14:tracePt t="23633" x="8839200" y="7515225"/>
          <p14:tracePt t="23642" x="8839200" y="7553325"/>
          <p14:tracePt t="23650" x="8839200" y="7572375"/>
          <p14:tracePt t="23657" x="8839200" y="7600950"/>
          <p14:tracePt t="23666" x="8839200" y="7620000"/>
          <p14:tracePt t="23674" x="8858250" y="7658100"/>
          <p14:tracePt t="23682" x="8858250" y="7677150"/>
          <p14:tracePt t="23690" x="8877300" y="7677150"/>
          <p14:tracePt t="23698" x="8877300" y="7696200"/>
          <p14:tracePt t="23706" x="8896350" y="7696200"/>
          <p14:tracePt t="23723" x="8915400" y="7696200"/>
          <p14:tracePt t="23739" x="8915400" y="7677150"/>
          <p14:tracePt t="23748" x="8924925" y="7658100"/>
          <p14:tracePt t="23755" x="8924925" y="7639050"/>
          <p14:tracePt t="23764" x="8924925" y="7600950"/>
          <p14:tracePt t="23771" x="8924925" y="7581900"/>
          <p14:tracePt t="23779" x="8924925" y="7572375"/>
          <p14:tracePt t="23788" x="8924925" y="7553325"/>
          <p14:tracePt t="23795" x="8924925" y="7534275"/>
          <p14:tracePt t="23804" x="8924925" y="7515225"/>
          <p14:tracePt t="23869" x="8924925" y="7534275"/>
          <p14:tracePt t="23877" x="8924925" y="7553325"/>
          <p14:tracePt t="23884" x="8924925" y="7581900"/>
          <p14:tracePt t="23893" x="8924925" y="7600950"/>
          <p14:tracePt t="23901" x="8943975" y="7639050"/>
          <p14:tracePt t="23909" x="8963025" y="7658100"/>
          <p14:tracePt t="23917" x="8982075" y="7677150"/>
          <p14:tracePt t="23925" x="9001125" y="7696200"/>
          <p14:tracePt t="23933" x="9039225" y="7715250"/>
          <p14:tracePt t="23942" x="9058275" y="7724775"/>
          <p14:tracePt t="23949" x="9067800" y="7724775"/>
          <p14:tracePt t="23958" x="9086850" y="7724775"/>
          <p14:tracePt t="23965" x="9086850" y="7743825"/>
          <p14:tracePt t="24259" x="9124950" y="7743825"/>
          <p14:tracePt t="24267" x="9248775" y="7743825"/>
          <p14:tracePt t="24275" x="9448800" y="7743825"/>
          <p14:tracePt t="24282" x="9648825" y="7762875"/>
          <p14:tracePt t="24292" x="9896475" y="7820025"/>
          <p14:tracePt t="24298" x="10163175" y="7886700"/>
          <p14:tracePt t="24307" x="10410825" y="7962900"/>
          <p14:tracePt t="24314" x="10544175" y="8001000"/>
          <p14:tracePt t="24323" x="10772775" y="8067675"/>
          <p14:tracePt t="24331" x="10953750" y="8143875"/>
          <p14:tracePt t="24339" x="11096625" y="8191500"/>
          <p14:tracePt t="24347" x="11239500" y="8248650"/>
          <p14:tracePt t="24355" x="11344275" y="8286750"/>
          <p14:tracePt t="24364" x="11430000" y="8305800"/>
          <p14:tracePt t="24371" x="11468100" y="8305800"/>
          <p14:tracePt t="24379" x="11572875" y="8315325"/>
          <p14:tracePt t="24388" x="11591925" y="8315325"/>
          <p14:tracePt t="24687" x="11610975" y="8391525"/>
          <p14:tracePt t="24695" x="11725275" y="8496300"/>
          <p14:tracePt t="24703" x="11934825" y="8715375"/>
          <p14:tracePt t="24711" x="12182475" y="8943975"/>
          <p14:tracePt t="24719" x="12544425" y="9248775"/>
          <p14:tracePt t="24728" x="12934950" y="9610725"/>
          <p14:tracePt t="24736" x="13382625" y="9982200"/>
          <p14:tracePt t="25355" x="15763875" y="10001250"/>
          <p14:tracePt t="25362" x="15782925" y="9877425"/>
          <p14:tracePt t="25368" x="15859125" y="9629775"/>
          <p14:tracePt t="25381" x="15906750" y="9429750"/>
          <p14:tracePt t="25384" x="15944850" y="9267825"/>
          <p14:tracePt t="25392" x="15982950" y="9210675"/>
          <p14:tracePt t="25400" x="16011525" y="9124950"/>
          <p14:tracePt t="25408" x="16049625" y="9039225"/>
          <p14:tracePt t="25783" x="15982950" y="9001125"/>
          <p14:tracePt t="25791" x="15535275" y="8782050"/>
          <p14:tracePt t="25798" x="15087600" y="8591550"/>
          <p14:tracePt t="25808" x="14582775" y="8353425"/>
          <p14:tracePt t="25815" x="14087475" y="8124825"/>
          <p14:tracePt t="25823" x="13868400" y="8010525"/>
          <p14:tracePt t="25831" x="13420725" y="7839075"/>
          <p14:tracePt t="25839" x="13011150" y="7639050"/>
          <p14:tracePt t="25847" x="12687300" y="7477125"/>
          <p14:tracePt t="25855" x="12544425" y="7419975"/>
          <p14:tracePt t="25862" x="12325350" y="7315200"/>
          <p14:tracePt t="25870" x="12258675" y="7277100"/>
          <p14:tracePt t="25878" x="12134850" y="7210425"/>
          <p14:tracePt t="25886" x="12039600" y="7153275"/>
          <p14:tracePt t="27598" x="12020550" y="7067550"/>
          <p14:tracePt t="27605" x="11896725" y="6657975"/>
          <p14:tracePt t="27616" x="11791950" y="6248400"/>
          <p14:tracePt t="27621" x="11649075" y="5781675"/>
          <p14:tracePt t="27631" x="11525250" y="5362575"/>
          <p14:tracePt t="27637" x="11468100" y="5172075"/>
          <p14:tracePt t="27645" x="11287125" y="4476750"/>
          <p14:tracePt t="27654" x="11258550" y="4276725"/>
          <p14:tracePt t="27661" x="11163300" y="3952875"/>
          <p14:tracePt t="27670" x="11077575" y="3609975"/>
          <p14:tracePt t="27678" x="11020425" y="3305175"/>
          <p14:tracePt t="27687" x="10991850" y="3181350"/>
          <p14:tracePt t="27697" x="10953750" y="2933700"/>
          <p14:tracePt t="27702" x="10915650" y="2733675"/>
          <p14:tracePt t="27710" x="10915650" y="2562225"/>
          <p14:tracePt t="27720" x="10877550" y="2428875"/>
          <p14:tracePt t="27727" x="10877550" y="2381250"/>
          <p14:tracePt t="27736" x="10877550" y="2276475"/>
          <p14:tracePt t="27743" x="10877550" y="2200275"/>
          <p14:tracePt t="27752" x="10877550" y="2133600"/>
          <p14:tracePt t="27759" x="10877550" y="2076450"/>
          <p14:tracePt t="28100" x="10877550" y="2057400"/>
          <p14:tracePt t="28109" x="10896600" y="1971675"/>
          <p14:tracePt t="28115" x="10953750" y="1838325"/>
          <p14:tracePt t="28124" x="11020425" y="1733550"/>
          <p14:tracePt t="28131" x="11096625" y="1609725"/>
          <p14:tracePt t="28140" x="11144250" y="1524000"/>
          <p14:tracePt t="28147" x="11201400" y="1409700"/>
          <p14:tracePt t="28155" x="11258550" y="1304925"/>
          <p14:tracePt t="28164" x="11287125" y="1238250"/>
          <p14:tracePt t="28172" x="11344275" y="1076325"/>
          <p14:tracePt t="28180" x="11401425" y="933450"/>
          <p14:tracePt t="28919" x="11401425" y="952500"/>
          <p14:tracePt t="28929" x="11363325" y="1000125"/>
          <p14:tracePt t="28936" x="11325225" y="1095375"/>
          <p14:tracePt t="28942" x="11277600" y="1238250"/>
          <p14:tracePt t="28951" x="11239500" y="1381125"/>
          <p14:tracePt t="28960" x="11201400" y="1543050"/>
          <p14:tracePt t="28966" x="11182350" y="1838325"/>
          <p14:tracePt t="28974" x="11163300" y="2114550"/>
          <p14:tracePt t="28983" x="11163300" y="2381250"/>
          <p14:tracePt t="28991" x="11163300" y="2505075"/>
          <p14:tracePt t="28999" x="11163300" y="2714625"/>
          <p14:tracePt t="29007" x="11201400" y="2876550"/>
          <p14:tracePt t="29016" x="11258550" y="3019425"/>
          <p14:tracePt t="29022" x="11287125" y="3114675"/>
          <p14:tracePt t="29032" x="11306175" y="3152775"/>
          <p14:tracePt t="32231" x="11306175" y="3133725"/>
          <p14:tracePt t="32241" x="11306175" y="3057525"/>
          <p14:tracePt t="32248" x="11306175" y="2971800"/>
          <p14:tracePt t="32254" x="11325225" y="2867025"/>
          <p14:tracePt t="32262" x="11325225" y="2562225"/>
          <p14:tracePt t="32270" x="11344275" y="2276475"/>
          <p14:tracePt t="32278" x="11344275" y="2095500"/>
          <p14:tracePt t="32286" x="11344275" y="1790700"/>
          <p14:tracePt t="32294" x="11344275" y="1466850"/>
          <p14:tracePt t="32302" x="11287125" y="1181100"/>
          <p14:tracePt t="32311" x="11258550" y="1038225"/>
          <p14:tracePt t="32318" x="11201400" y="819150"/>
          <p14:tracePt t="32327" x="11134725" y="628650"/>
          <p14:tracePt t="32335" x="11077575" y="485775"/>
          <p14:tracePt t="32343" x="11039475" y="342900"/>
          <p14:tracePt t="32351" x="11020425" y="285750"/>
          <p14:tracePt t="32360" x="10972800" y="123825"/>
          <p14:tracePt t="32368" x="10972800" y="85725"/>
          <p14:tracePt t="32377" x="10953750" y="19050"/>
        </p14:tracePtLst>
      </p14:laserTraceLst>
    </p:ext>
  </p:extLst>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9F034C01-916E-7E40-B5A3-EA1B8AB2B5CF}"/>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11840500" y="3793292"/>
            <a:ext cx="259442" cy="9525"/>
          </a:xfrm>
          <a:prstGeom prst="rect">
            <a:avLst/>
          </a:prstGeom>
          <a:solidFill>
            <a:srgbClr val="BDBDBD"/>
          </a:solidFill>
        </p:spPr>
      </p:sp>
      <p:sp>
        <p:nvSpPr>
          <p:cNvPr id="7" name="AutoShape 7"/>
          <p:cNvSpPr/>
          <p:nvPr/>
        </p:nvSpPr>
        <p:spPr>
          <a:xfrm rot="-10800000">
            <a:off x="3727904" y="6230020"/>
            <a:ext cx="259442" cy="9525"/>
          </a:xfrm>
          <a:prstGeom prst="rect">
            <a:avLst/>
          </a:prstGeom>
          <a:solidFill>
            <a:srgbClr val="BDBDBD"/>
          </a:solidFill>
        </p:spPr>
      </p:sp>
      <p:sp>
        <p:nvSpPr>
          <p:cNvPr id="8" name="AutoShape 8"/>
          <p:cNvSpPr/>
          <p:nvPr/>
        </p:nvSpPr>
        <p:spPr>
          <a:xfrm rot="-10800000">
            <a:off x="3727904" y="9085503"/>
            <a:ext cx="259442" cy="9525"/>
          </a:xfrm>
          <a:prstGeom prst="rect">
            <a:avLst/>
          </a:prstGeom>
          <a:solidFill>
            <a:srgbClr val="BDBDBD"/>
          </a:solidFill>
        </p:spPr>
      </p:sp>
      <p:pic>
        <p:nvPicPr>
          <p:cNvPr id="9" name="Picture 9"/>
          <p:cNvPicPr>
            <a:picLocks noChangeAspect="1"/>
          </p:cNvPicPr>
          <p:nvPr/>
        </p:nvPicPr>
        <p:blipFill>
          <a:blip r:embed="rId5"/>
          <a:srcRect/>
          <a:stretch>
            <a:fillRect/>
          </a:stretch>
        </p:blipFill>
        <p:spPr>
          <a:xfrm>
            <a:off x="1028700" y="4219429"/>
            <a:ext cx="6571035" cy="4394380"/>
          </a:xfrm>
          <a:prstGeom prst="rect">
            <a:avLst/>
          </a:prstGeom>
        </p:spPr>
      </p:pic>
      <p:pic>
        <p:nvPicPr>
          <p:cNvPr id="10" name="Picture 10"/>
          <p:cNvPicPr>
            <a:picLocks noChangeAspect="1"/>
          </p:cNvPicPr>
          <p:nvPr/>
        </p:nvPicPr>
        <p:blipFill>
          <a:blip r:embed="rId6"/>
          <a:srcRect r="11031"/>
          <a:stretch>
            <a:fillRect/>
          </a:stretch>
        </p:blipFill>
        <p:spPr>
          <a:xfrm>
            <a:off x="7969426" y="4956677"/>
            <a:ext cx="9289874" cy="4653031"/>
          </a:xfrm>
          <a:prstGeom prst="rect">
            <a:avLst/>
          </a:prstGeom>
        </p:spPr>
      </p:pic>
      <p:sp>
        <p:nvSpPr>
          <p:cNvPr id="11" name="TextBox 11"/>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Preparation - Cleaning</a:t>
            </a:r>
          </a:p>
        </p:txBody>
      </p:sp>
      <p:sp>
        <p:nvSpPr>
          <p:cNvPr id="12" name="TextBox 12"/>
          <p:cNvSpPr txBox="1"/>
          <p:nvPr/>
        </p:nvSpPr>
        <p:spPr>
          <a:xfrm>
            <a:off x="2170434" y="2328048"/>
            <a:ext cx="10061004" cy="981075"/>
          </a:xfrm>
          <a:prstGeom prst="rect">
            <a:avLst/>
          </a:prstGeom>
        </p:spPr>
        <p:txBody>
          <a:bodyPr lIns="0" tIns="0" rIns="0" bIns="0" rtlCol="0" anchor="t">
            <a:spAutoFit/>
          </a:bodyPr>
          <a:lstStyle/>
          <a:p>
            <a:pPr>
              <a:lnSpc>
                <a:spcPts val="3840"/>
              </a:lnSpc>
            </a:pPr>
            <a:r>
              <a:rPr lang="en-US" sz="3200" dirty="0">
                <a:solidFill>
                  <a:srgbClr val="F1F1F1"/>
                </a:solidFill>
                <a:latin typeface="HK Grotesk Bold"/>
              </a:rPr>
              <a:t>We want to fill in missing data for the ‘Age’ column instead of just dropping the missing ‘Age’ data rows.</a:t>
            </a:r>
          </a:p>
        </p:txBody>
      </p:sp>
      <p:sp>
        <p:nvSpPr>
          <p:cNvPr id="13" name="TextBox 13"/>
          <p:cNvSpPr txBox="1"/>
          <p:nvPr/>
        </p:nvSpPr>
        <p:spPr>
          <a:xfrm>
            <a:off x="7969426" y="3793292"/>
            <a:ext cx="7372838" cy="981075"/>
          </a:xfrm>
          <a:prstGeom prst="rect">
            <a:avLst/>
          </a:prstGeom>
        </p:spPr>
        <p:txBody>
          <a:bodyPr lIns="0" tIns="0" rIns="0" bIns="0" rtlCol="0" anchor="t">
            <a:spAutoFit/>
          </a:bodyPr>
          <a:lstStyle/>
          <a:p>
            <a:pPr>
              <a:lnSpc>
                <a:spcPts val="3840"/>
              </a:lnSpc>
            </a:pPr>
            <a:r>
              <a:rPr lang="en-US" sz="3200" dirty="0">
                <a:solidFill>
                  <a:schemeClr val="bg1"/>
                </a:solidFill>
                <a:latin typeface="HK Grotesk Bold"/>
              </a:rPr>
              <a:t>Using this graph on the left to get the mean age and code as follows: </a:t>
            </a:r>
          </a:p>
        </p:txBody>
      </p:sp>
      <p:sp>
        <p:nvSpPr>
          <p:cNvPr id="14" name="TextBox 14"/>
          <p:cNvSpPr txBox="1"/>
          <p:nvPr/>
        </p:nvSpPr>
        <p:spPr>
          <a:xfrm>
            <a:off x="1508266" y="2366148"/>
            <a:ext cx="756202" cy="397510"/>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01</a:t>
            </a:r>
          </a:p>
        </p:txBody>
      </p:sp>
      <p:sp>
        <p:nvSpPr>
          <p:cNvPr id="15" name="TextBox 15"/>
          <p:cNvSpPr txBox="1"/>
          <p:nvPr/>
        </p:nvSpPr>
        <p:spPr>
          <a:xfrm>
            <a:off x="1508266" y="4248004"/>
            <a:ext cx="756202" cy="397510"/>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02</a:t>
            </a:r>
          </a:p>
        </p:txBody>
      </p:sp>
      <p:sp>
        <p:nvSpPr>
          <p:cNvPr id="16" name="TextBox 16"/>
          <p:cNvSpPr txBox="1"/>
          <p:nvPr/>
        </p:nvSpPr>
        <p:spPr>
          <a:xfrm>
            <a:off x="1508266" y="7103487"/>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03</a:t>
            </a:r>
          </a:p>
        </p:txBody>
      </p:sp>
      <p:pic>
        <p:nvPicPr>
          <p:cNvPr id="19" name="Audio 18">
            <a:hlinkClick r:id="" action="ppaction://media"/>
            <a:extLst>
              <a:ext uri="{FF2B5EF4-FFF2-40B4-BE49-F238E27FC236}">
                <a16:creationId xmlns:a16="http://schemas.microsoft.com/office/drawing/2014/main" id="{3D834DBA-6391-44BE-85B4-72CD0E6F8A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9036"/>
    </mc:Choice>
    <mc:Fallback xmlns="">
      <p:transition spd="slow" advTm="2903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9"/>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799EB14-900D-FF44-8E62-ADC47536BB89}"/>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11840500" y="3793292"/>
            <a:ext cx="259442" cy="9525"/>
          </a:xfrm>
          <a:prstGeom prst="rect">
            <a:avLst/>
          </a:prstGeom>
          <a:solidFill>
            <a:srgbClr val="BDBDBD"/>
          </a:solidFill>
        </p:spPr>
      </p:sp>
      <p:sp>
        <p:nvSpPr>
          <p:cNvPr id="7" name="AutoShape 7"/>
          <p:cNvSpPr/>
          <p:nvPr/>
        </p:nvSpPr>
        <p:spPr>
          <a:xfrm rot="-10800000">
            <a:off x="3727904" y="6230020"/>
            <a:ext cx="259442" cy="9525"/>
          </a:xfrm>
          <a:prstGeom prst="rect">
            <a:avLst/>
          </a:prstGeom>
          <a:solidFill>
            <a:srgbClr val="BDBDBD"/>
          </a:solidFill>
        </p:spPr>
      </p:sp>
      <p:sp>
        <p:nvSpPr>
          <p:cNvPr id="8" name="AutoShape 8"/>
          <p:cNvSpPr/>
          <p:nvPr/>
        </p:nvSpPr>
        <p:spPr>
          <a:xfrm rot="-10800000">
            <a:off x="3727904" y="9085503"/>
            <a:ext cx="259442" cy="9525"/>
          </a:xfrm>
          <a:prstGeom prst="rect">
            <a:avLst/>
          </a:prstGeom>
          <a:solidFill>
            <a:srgbClr val="BDBDBD"/>
          </a:solidFill>
        </p:spPr>
      </p:sp>
      <p:pic>
        <p:nvPicPr>
          <p:cNvPr id="9" name="Picture 9"/>
          <p:cNvPicPr>
            <a:picLocks noChangeAspect="1"/>
          </p:cNvPicPr>
          <p:nvPr/>
        </p:nvPicPr>
        <p:blipFill>
          <a:blip r:embed="rId5"/>
          <a:srcRect/>
          <a:stretch>
            <a:fillRect/>
          </a:stretch>
        </p:blipFill>
        <p:spPr>
          <a:xfrm>
            <a:off x="1028700" y="3941306"/>
            <a:ext cx="7325357" cy="5979075"/>
          </a:xfrm>
          <a:prstGeom prst="rect">
            <a:avLst/>
          </a:prstGeom>
        </p:spPr>
      </p:pic>
      <p:sp>
        <p:nvSpPr>
          <p:cNvPr id="10" name="TextBox 10"/>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Preparation - Cleaning</a:t>
            </a:r>
          </a:p>
        </p:txBody>
      </p:sp>
      <p:sp>
        <p:nvSpPr>
          <p:cNvPr id="11" name="TextBox 11"/>
          <p:cNvSpPr txBox="1"/>
          <p:nvPr/>
        </p:nvSpPr>
        <p:spPr>
          <a:xfrm>
            <a:off x="2170434" y="2328048"/>
            <a:ext cx="10061004" cy="981075"/>
          </a:xfrm>
          <a:prstGeom prst="rect">
            <a:avLst/>
          </a:prstGeom>
        </p:spPr>
        <p:txBody>
          <a:bodyPr lIns="0" tIns="0" rIns="0" bIns="0" rtlCol="0" anchor="t">
            <a:spAutoFit/>
          </a:bodyPr>
          <a:lstStyle/>
          <a:p>
            <a:pPr>
              <a:lnSpc>
                <a:spcPts val="3840"/>
              </a:lnSpc>
            </a:pPr>
            <a:r>
              <a:rPr lang="en-US" sz="3200" dirty="0">
                <a:solidFill>
                  <a:srgbClr val="F1F1F1"/>
                </a:solidFill>
                <a:latin typeface="HK Grotesk Bold"/>
              </a:rPr>
              <a:t>Now we no longer have missing data on the "Age" column as shown in the heatmap below.</a:t>
            </a:r>
          </a:p>
        </p:txBody>
      </p:sp>
      <p:sp>
        <p:nvSpPr>
          <p:cNvPr id="12" name="TextBox 12"/>
          <p:cNvSpPr txBox="1"/>
          <p:nvPr/>
        </p:nvSpPr>
        <p:spPr>
          <a:xfrm>
            <a:off x="8763801" y="4104006"/>
            <a:ext cx="7372838" cy="1466850"/>
          </a:xfrm>
          <a:prstGeom prst="rect">
            <a:avLst/>
          </a:prstGeom>
        </p:spPr>
        <p:txBody>
          <a:bodyPr lIns="0" tIns="0" rIns="0" bIns="0" rtlCol="0" anchor="t">
            <a:spAutoFit/>
          </a:bodyPr>
          <a:lstStyle/>
          <a:p>
            <a:pPr>
              <a:lnSpc>
                <a:spcPts val="3840"/>
              </a:lnSpc>
            </a:pPr>
            <a:r>
              <a:rPr lang="en-US" sz="3200" dirty="0">
                <a:solidFill>
                  <a:schemeClr val="bg1"/>
                </a:solidFill>
                <a:latin typeface="HK Grotesk Bold"/>
              </a:rPr>
              <a:t>On the other hand, the Cabin column is missing too much data and so it makes sense to drop it.</a:t>
            </a:r>
          </a:p>
        </p:txBody>
      </p:sp>
      <p:sp>
        <p:nvSpPr>
          <p:cNvPr id="13" name="TextBox 13"/>
          <p:cNvSpPr txBox="1"/>
          <p:nvPr/>
        </p:nvSpPr>
        <p:spPr>
          <a:xfrm>
            <a:off x="1508266" y="2366148"/>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02</a:t>
            </a:r>
          </a:p>
        </p:txBody>
      </p:sp>
      <p:pic>
        <p:nvPicPr>
          <p:cNvPr id="14" name="Audio 13">
            <a:hlinkClick r:id="" action="ppaction://media"/>
            <a:extLst>
              <a:ext uri="{FF2B5EF4-FFF2-40B4-BE49-F238E27FC236}">
                <a16:creationId xmlns:a16="http://schemas.microsoft.com/office/drawing/2014/main" id="{E6949A03-DB9B-4B20-BB8F-A4809FB780D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4515"/>
    </mc:Choice>
    <mc:Fallback xmlns="">
      <p:transition spd="slow" advTm="145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4A3E5932-1819-3F45-830A-D6BE9BCCAE76}"/>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11840500" y="3793292"/>
            <a:ext cx="259442" cy="9525"/>
          </a:xfrm>
          <a:prstGeom prst="rect">
            <a:avLst/>
          </a:prstGeom>
          <a:solidFill>
            <a:srgbClr val="BDBDBD"/>
          </a:solidFill>
        </p:spPr>
      </p:sp>
      <p:sp>
        <p:nvSpPr>
          <p:cNvPr id="7" name="AutoShape 7"/>
          <p:cNvSpPr/>
          <p:nvPr/>
        </p:nvSpPr>
        <p:spPr>
          <a:xfrm rot="-10800000">
            <a:off x="3727904" y="6230020"/>
            <a:ext cx="259442" cy="9525"/>
          </a:xfrm>
          <a:prstGeom prst="rect">
            <a:avLst/>
          </a:prstGeom>
          <a:solidFill>
            <a:srgbClr val="BDBDBD"/>
          </a:solidFill>
        </p:spPr>
      </p:sp>
      <p:sp>
        <p:nvSpPr>
          <p:cNvPr id="8" name="AutoShape 8"/>
          <p:cNvSpPr/>
          <p:nvPr/>
        </p:nvSpPr>
        <p:spPr>
          <a:xfrm rot="-10800000">
            <a:off x="3727904" y="9085503"/>
            <a:ext cx="259442" cy="9525"/>
          </a:xfrm>
          <a:prstGeom prst="rect">
            <a:avLst/>
          </a:prstGeom>
          <a:solidFill>
            <a:srgbClr val="BDBDBD"/>
          </a:solidFill>
        </p:spPr>
      </p:sp>
      <p:pic>
        <p:nvPicPr>
          <p:cNvPr id="9" name="Picture 9"/>
          <p:cNvPicPr>
            <a:picLocks noChangeAspect="1"/>
          </p:cNvPicPr>
          <p:nvPr/>
        </p:nvPicPr>
        <p:blipFill>
          <a:blip r:embed="rId5"/>
          <a:srcRect/>
          <a:stretch>
            <a:fillRect/>
          </a:stretch>
        </p:blipFill>
        <p:spPr>
          <a:xfrm>
            <a:off x="1028700" y="3802817"/>
            <a:ext cx="6997502" cy="6049331"/>
          </a:xfrm>
          <a:prstGeom prst="rect">
            <a:avLst/>
          </a:prstGeom>
        </p:spPr>
      </p:pic>
      <p:pic>
        <p:nvPicPr>
          <p:cNvPr id="10" name="Picture 10"/>
          <p:cNvPicPr>
            <a:picLocks noChangeAspect="1"/>
          </p:cNvPicPr>
          <p:nvPr/>
        </p:nvPicPr>
        <p:blipFill>
          <a:blip r:embed="rId6"/>
          <a:srcRect/>
          <a:stretch>
            <a:fillRect/>
          </a:stretch>
        </p:blipFill>
        <p:spPr>
          <a:xfrm>
            <a:off x="7857483" y="5570856"/>
            <a:ext cx="10155243" cy="2945020"/>
          </a:xfrm>
          <a:prstGeom prst="rect">
            <a:avLst/>
          </a:prstGeom>
        </p:spPr>
      </p:pic>
      <p:sp>
        <p:nvSpPr>
          <p:cNvPr id="11" name="TextBox 11"/>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Preparation - Cleaning</a:t>
            </a:r>
          </a:p>
        </p:txBody>
      </p:sp>
      <p:sp>
        <p:nvSpPr>
          <p:cNvPr id="12" name="TextBox 12"/>
          <p:cNvSpPr txBox="1"/>
          <p:nvPr/>
        </p:nvSpPr>
        <p:spPr>
          <a:xfrm>
            <a:off x="2264468" y="2536328"/>
            <a:ext cx="10061004" cy="495300"/>
          </a:xfrm>
          <a:prstGeom prst="rect">
            <a:avLst/>
          </a:prstGeom>
        </p:spPr>
        <p:txBody>
          <a:bodyPr lIns="0" tIns="0" rIns="0" bIns="0" rtlCol="0" anchor="t">
            <a:spAutoFit/>
          </a:bodyPr>
          <a:lstStyle/>
          <a:p>
            <a:pPr>
              <a:lnSpc>
                <a:spcPts val="3840"/>
              </a:lnSpc>
            </a:pPr>
            <a:r>
              <a:rPr lang="en-US" sz="3200" dirty="0">
                <a:solidFill>
                  <a:srgbClr val="F1F1F1"/>
                </a:solidFill>
                <a:latin typeface="HK Grotesk Bold"/>
              </a:rPr>
              <a:t>Here's what it looks like after we drop "Cabin" column.</a:t>
            </a:r>
          </a:p>
        </p:txBody>
      </p:sp>
      <p:sp>
        <p:nvSpPr>
          <p:cNvPr id="13" name="TextBox 13"/>
          <p:cNvSpPr txBox="1"/>
          <p:nvPr/>
        </p:nvSpPr>
        <p:spPr>
          <a:xfrm>
            <a:off x="8763801" y="4104006"/>
            <a:ext cx="7372838" cy="981075"/>
          </a:xfrm>
          <a:prstGeom prst="rect">
            <a:avLst/>
          </a:prstGeom>
        </p:spPr>
        <p:txBody>
          <a:bodyPr lIns="0" tIns="0" rIns="0" bIns="0" rtlCol="0" anchor="t">
            <a:spAutoFit/>
          </a:bodyPr>
          <a:lstStyle/>
          <a:p>
            <a:pPr>
              <a:lnSpc>
                <a:spcPts val="3840"/>
              </a:lnSpc>
            </a:pPr>
            <a:r>
              <a:rPr lang="en-US" sz="3200" dirty="0">
                <a:solidFill>
                  <a:schemeClr val="bg1"/>
                </a:solidFill>
                <a:latin typeface="HK Grotesk Bold"/>
              </a:rPr>
              <a:t>Now, we're just missing a value at the "Embarked" column. </a:t>
            </a:r>
          </a:p>
        </p:txBody>
      </p:sp>
      <p:sp>
        <p:nvSpPr>
          <p:cNvPr id="14" name="TextBox 14"/>
          <p:cNvSpPr txBox="1"/>
          <p:nvPr/>
        </p:nvSpPr>
        <p:spPr>
          <a:xfrm>
            <a:off x="1508266" y="2366148"/>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03</a:t>
            </a:r>
          </a:p>
        </p:txBody>
      </p:sp>
      <p:pic>
        <p:nvPicPr>
          <p:cNvPr id="15" name="Audio 14">
            <a:hlinkClick r:id="" action="ppaction://media"/>
            <a:extLst>
              <a:ext uri="{FF2B5EF4-FFF2-40B4-BE49-F238E27FC236}">
                <a16:creationId xmlns:a16="http://schemas.microsoft.com/office/drawing/2014/main" id="{5CCD5C59-2869-4F46-AAD8-8514AD306C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6691"/>
    </mc:Choice>
    <mc:Fallback xmlns="">
      <p:transition spd="slow" advTm="66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547062DB-D308-F047-9702-0307BBC02DBF}"/>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11840500" y="3793292"/>
            <a:ext cx="259442" cy="9525"/>
          </a:xfrm>
          <a:prstGeom prst="rect">
            <a:avLst/>
          </a:prstGeom>
          <a:solidFill>
            <a:srgbClr val="BDBDBD"/>
          </a:solidFill>
        </p:spPr>
      </p:sp>
      <p:sp>
        <p:nvSpPr>
          <p:cNvPr id="7" name="AutoShape 7"/>
          <p:cNvSpPr/>
          <p:nvPr/>
        </p:nvSpPr>
        <p:spPr>
          <a:xfrm rot="-10800000">
            <a:off x="3727904" y="6230020"/>
            <a:ext cx="259442" cy="9525"/>
          </a:xfrm>
          <a:prstGeom prst="rect">
            <a:avLst/>
          </a:prstGeom>
          <a:solidFill>
            <a:srgbClr val="BDBDBD"/>
          </a:solidFill>
        </p:spPr>
      </p:sp>
      <p:sp>
        <p:nvSpPr>
          <p:cNvPr id="8" name="AutoShape 8"/>
          <p:cNvSpPr/>
          <p:nvPr/>
        </p:nvSpPr>
        <p:spPr>
          <a:xfrm rot="-10800000">
            <a:off x="3727904" y="9085503"/>
            <a:ext cx="259442" cy="9525"/>
          </a:xfrm>
          <a:prstGeom prst="rect">
            <a:avLst/>
          </a:prstGeom>
          <a:solidFill>
            <a:srgbClr val="BDBDBD"/>
          </a:solidFill>
        </p:spPr>
      </p:sp>
      <p:pic>
        <p:nvPicPr>
          <p:cNvPr id="9" name="Picture 9"/>
          <p:cNvPicPr>
            <a:picLocks noChangeAspect="1"/>
          </p:cNvPicPr>
          <p:nvPr/>
        </p:nvPicPr>
        <p:blipFill>
          <a:blip r:embed="rId5"/>
          <a:srcRect/>
          <a:stretch>
            <a:fillRect/>
          </a:stretch>
        </p:blipFill>
        <p:spPr>
          <a:xfrm>
            <a:off x="908899" y="4113531"/>
            <a:ext cx="7295173" cy="6024773"/>
          </a:xfrm>
          <a:prstGeom prst="rect">
            <a:avLst/>
          </a:prstGeom>
        </p:spPr>
      </p:pic>
      <p:pic>
        <p:nvPicPr>
          <p:cNvPr id="10" name="Picture 10"/>
          <p:cNvPicPr>
            <a:picLocks noChangeAspect="1"/>
          </p:cNvPicPr>
          <p:nvPr/>
        </p:nvPicPr>
        <p:blipFill>
          <a:blip r:embed="rId6"/>
          <a:srcRect l="911" r="8432"/>
          <a:stretch>
            <a:fillRect/>
          </a:stretch>
        </p:blipFill>
        <p:spPr>
          <a:xfrm>
            <a:off x="8505747" y="4167285"/>
            <a:ext cx="7899600" cy="1403571"/>
          </a:xfrm>
          <a:prstGeom prst="rect">
            <a:avLst/>
          </a:prstGeom>
        </p:spPr>
      </p:pic>
      <p:sp>
        <p:nvSpPr>
          <p:cNvPr id="11" name="TextBox 11"/>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Preparation - Cleaning</a:t>
            </a:r>
          </a:p>
        </p:txBody>
      </p:sp>
      <p:sp>
        <p:nvSpPr>
          <p:cNvPr id="12" name="TextBox 12"/>
          <p:cNvSpPr txBox="1"/>
          <p:nvPr/>
        </p:nvSpPr>
        <p:spPr>
          <a:xfrm>
            <a:off x="2264468" y="2536328"/>
            <a:ext cx="10061004" cy="495300"/>
          </a:xfrm>
          <a:prstGeom prst="rect">
            <a:avLst/>
          </a:prstGeom>
        </p:spPr>
        <p:txBody>
          <a:bodyPr lIns="0" tIns="0" rIns="0" bIns="0" rtlCol="0" anchor="t">
            <a:spAutoFit/>
          </a:bodyPr>
          <a:lstStyle/>
          <a:p>
            <a:pPr>
              <a:lnSpc>
                <a:spcPts val="3840"/>
              </a:lnSpc>
            </a:pPr>
            <a:r>
              <a:rPr lang="en-US" sz="3200" dirty="0">
                <a:solidFill>
                  <a:srgbClr val="F1F1F1"/>
                </a:solidFill>
                <a:latin typeface="HK Grotesk Bold"/>
              </a:rPr>
              <a:t>Our heatmap shows we have no missing values.</a:t>
            </a:r>
          </a:p>
        </p:txBody>
      </p:sp>
      <p:sp>
        <p:nvSpPr>
          <p:cNvPr id="13" name="TextBox 13"/>
          <p:cNvSpPr txBox="1"/>
          <p:nvPr/>
        </p:nvSpPr>
        <p:spPr>
          <a:xfrm>
            <a:off x="1508266" y="2366148"/>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04</a:t>
            </a:r>
          </a:p>
        </p:txBody>
      </p:sp>
      <p:pic>
        <p:nvPicPr>
          <p:cNvPr id="14" name="Audio 13">
            <a:hlinkClick r:id="" action="ppaction://media"/>
            <a:extLst>
              <a:ext uri="{FF2B5EF4-FFF2-40B4-BE49-F238E27FC236}">
                <a16:creationId xmlns:a16="http://schemas.microsoft.com/office/drawing/2014/main" id="{A336DB32-82D7-42E5-8F4E-B7785293204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054"/>
    </mc:Choice>
    <mc:Fallback xmlns="">
      <p:transition spd="slow" advTm="170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4"/>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63064D6A-AC46-AE41-9A11-77746B4C2583}"/>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3727904" y="6230020"/>
            <a:ext cx="259442" cy="9525"/>
          </a:xfrm>
          <a:prstGeom prst="rect">
            <a:avLst/>
          </a:prstGeom>
          <a:solidFill>
            <a:srgbClr val="BDBDBD"/>
          </a:solidFill>
        </p:spPr>
      </p:sp>
      <p:sp>
        <p:nvSpPr>
          <p:cNvPr id="7" name="AutoShape 7"/>
          <p:cNvSpPr/>
          <p:nvPr/>
        </p:nvSpPr>
        <p:spPr>
          <a:xfrm rot="-10800000">
            <a:off x="3727904" y="9085503"/>
            <a:ext cx="259442" cy="9525"/>
          </a:xfrm>
          <a:prstGeom prst="rect">
            <a:avLst/>
          </a:prstGeom>
          <a:solidFill>
            <a:srgbClr val="BDBDBD"/>
          </a:solidFill>
        </p:spPr>
      </p:sp>
      <p:pic>
        <p:nvPicPr>
          <p:cNvPr id="8" name="Picture 8"/>
          <p:cNvPicPr>
            <a:picLocks noChangeAspect="1"/>
          </p:cNvPicPr>
          <p:nvPr/>
        </p:nvPicPr>
        <p:blipFill>
          <a:blip r:embed="rId5"/>
          <a:srcRect/>
          <a:stretch>
            <a:fillRect/>
          </a:stretch>
        </p:blipFill>
        <p:spPr>
          <a:xfrm>
            <a:off x="1076134" y="4017789"/>
            <a:ext cx="11642546" cy="6114247"/>
          </a:xfrm>
          <a:prstGeom prst="rect">
            <a:avLst/>
          </a:prstGeom>
        </p:spPr>
      </p:pic>
      <p:sp>
        <p:nvSpPr>
          <p:cNvPr id="9" name="TextBox 9"/>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Preparation - Cleaning</a:t>
            </a:r>
          </a:p>
        </p:txBody>
      </p:sp>
      <p:sp>
        <p:nvSpPr>
          <p:cNvPr id="10" name="TextBox 10"/>
          <p:cNvSpPr txBox="1"/>
          <p:nvPr/>
        </p:nvSpPr>
        <p:spPr>
          <a:xfrm>
            <a:off x="2264468" y="2536328"/>
            <a:ext cx="10454212" cy="495300"/>
          </a:xfrm>
          <a:prstGeom prst="rect">
            <a:avLst/>
          </a:prstGeom>
        </p:spPr>
        <p:txBody>
          <a:bodyPr lIns="0" tIns="0" rIns="0" bIns="0" rtlCol="0" anchor="t">
            <a:spAutoFit/>
          </a:bodyPr>
          <a:lstStyle/>
          <a:p>
            <a:pPr>
              <a:lnSpc>
                <a:spcPts val="3840"/>
              </a:lnSpc>
            </a:pPr>
            <a:r>
              <a:rPr lang="en-US" sz="3200">
                <a:solidFill>
                  <a:srgbClr val="F1F1F1"/>
                </a:solidFill>
                <a:latin typeface="HK Grotesk Bold"/>
              </a:rPr>
              <a:t>Converting categorical features into dummy variables</a:t>
            </a:r>
          </a:p>
        </p:txBody>
      </p:sp>
      <p:sp>
        <p:nvSpPr>
          <p:cNvPr id="11" name="TextBox 11"/>
          <p:cNvSpPr txBox="1"/>
          <p:nvPr/>
        </p:nvSpPr>
        <p:spPr>
          <a:xfrm>
            <a:off x="1508266" y="2366148"/>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05</a:t>
            </a:r>
          </a:p>
        </p:txBody>
      </p:sp>
      <p:sp>
        <p:nvSpPr>
          <p:cNvPr id="12" name="TextBox 12"/>
          <p:cNvSpPr txBox="1"/>
          <p:nvPr/>
        </p:nvSpPr>
        <p:spPr>
          <a:xfrm>
            <a:off x="13054260" y="4008264"/>
            <a:ext cx="4850697" cy="1952625"/>
          </a:xfrm>
          <a:prstGeom prst="rect">
            <a:avLst/>
          </a:prstGeom>
        </p:spPr>
        <p:txBody>
          <a:bodyPr lIns="0" tIns="0" rIns="0" bIns="0" rtlCol="0" anchor="t">
            <a:spAutoFit/>
          </a:bodyPr>
          <a:lstStyle/>
          <a:p>
            <a:pPr>
              <a:lnSpc>
                <a:spcPts val="3840"/>
              </a:lnSpc>
            </a:pPr>
            <a:r>
              <a:rPr lang="en-US" sz="3200" dirty="0">
                <a:solidFill>
                  <a:schemeClr val="bg1"/>
                </a:solidFill>
                <a:latin typeface="HK Grotesk Bold"/>
              </a:rPr>
              <a:t>So, we're going to prepare the '</a:t>
            </a:r>
            <a:r>
              <a:rPr lang="en-US" sz="3200" dirty="0" err="1">
                <a:solidFill>
                  <a:schemeClr val="bg1"/>
                </a:solidFill>
                <a:latin typeface="HK Grotesk Bold"/>
              </a:rPr>
              <a:t>Sex'column</a:t>
            </a:r>
            <a:r>
              <a:rPr lang="en-US" sz="3200" dirty="0">
                <a:solidFill>
                  <a:schemeClr val="bg1"/>
                </a:solidFill>
                <a:latin typeface="HK Grotesk Bold"/>
              </a:rPr>
              <a:t> into a machine learning algorithm column </a:t>
            </a:r>
          </a:p>
        </p:txBody>
      </p:sp>
      <p:pic>
        <p:nvPicPr>
          <p:cNvPr id="15" name="Audio 14">
            <a:hlinkClick r:id="" action="ppaction://media"/>
            <a:extLst>
              <a:ext uri="{FF2B5EF4-FFF2-40B4-BE49-F238E27FC236}">
                <a16:creationId xmlns:a16="http://schemas.microsoft.com/office/drawing/2014/main" id="{C4ABC9D9-25BA-4FFA-A69A-C51EE9C1A94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9107"/>
    </mc:Choice>
    <mc:Fallback xmlns="">
      <p:transition spd="slow" advTm="91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C78E0681-EF00-6B4A-A7D8-7DBCF5A9EC8B}"/>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3727904" y="6230020"/>
            <a:ext cx="259442" cy="9525"/>
          </a:xfrm>
          <a:prstGeom prst="rect">
            <a:avLst/>
          </a:prstGeom>
          <a:solidFill>
            <a:srgbClr val="BDBDBD"/>
          </a:solidFill>
        </p:spPr>
      </p:sp>
      <p:sp>
        <p:nvSpPr>
          <p:cNvPr id="7" name="AutoShape 7"/>
          <p:cNvSpPr/>
          <p:nvPr/>
        </p:nvSpPr>
        <p:spPr>
          <a:xfrm rot="-10800000">
            <a:off x="3727904" y="9085503"/>
            <a:ext cx="259442" cy="9525"/>
          </a:xfrm>
          <a:prstGeom prst="rect">
            <a:avLst/>
          </a:prstGeom>
          <a:solidFill>
            <a:srgbClr val="BDBDBD"/>
          </a:solidFill>
        </p:spPr>
      </p:sp>
      <p:pic>
        <p:nvPicPr>
          <p:cNvPr id="8" name="Picture 8"/>
          <p:cNvPicPr>
            <a:picLocks noChangeAspect="1"/>
          </p:cNvPicPr>
          <p:nvPr/>
        </p:nvPicPr>
        <p:blipFill>
          <a:blip r:embed="rId5"/>
          <a:srcRect/>
          <a:stretch>
            <a:fillRect/>
          </a:stretch>
        </p:blipFill>
        <p:spPr>
          <a:xfrm>
            <a:off x="1028700" y="4017789"/>
            <a:ext cx="11301259" cy="5156199"/>
          </a:xfrm>
          <a:prstGeom prst="rect">
            <a:avLst/>
          </a:prstGeom>
        </p:spPr>
      </p:pic>
      <p:sp>
        <p:nvSpPr>
          <p:cNvPr id="9" name="TextBox 9"/>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Preparation - Cleaning</a:t>
            </a:r>
          </a:p>
        </p:txBody>
      </p:sp>
      <p:sp>
        <p:nvSpPr>
          <p:cNvPr id="10" name="TextBox 10"/>
          <p:cNvSpPr txBox="1"/>
          <p:nvPr/>
        </p:nvSpPr>
        <p:spPr>
          <a:xfrm>
            <a:off x="2264468" y="2536328"/>
            <a:ext cx="10454212" cy="495300"/>
          </a:xfrm>
          <a:prstGeom prst="rect">
            <a:avLst/>
          </a:prstGeom>
        </p:spPr>
        <p:txBody>
          <a:bodyPr lIns="0" tIns="0" rIns="0" bIns="0" rtlCol="0" anchor="t">
            <a:spAutoFit/>
          </a:bodyPr>
          <a:lstStyle/>
          <a:p>
            <a:pPr>
              <a:lnSpc>
                <a:spcPts val="3840"/>
              </a:lnSpc>
            </a:pPr>
            <a:r>
              <a:rPr lang="en-US" sz="3200">
                <a:solidFill>
                  <a:srgbClr val="F1F1F1"/>
                </a:solidFill>
                <a:latin typeface="HK Grotesk Bold"/>
              </a:rPr>
              <a:t>Converting categorical features into dummy variables</a:t>
            </a:r>
          </a:p>
        </p:txBody>
      </p:sp>
      <p:sp>
        <p:nvSpPr>
          <p:cNvPr id="11" name="TextBox 11"/>
          <p:cNvSpPr txBox="1"/>
          <p:nvPr/>
        </p:nvSpPr>
        <p:spPr>
          <a:xfrm>
            <a:off x="1508266" y="2366148"/>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06</a:t>
            </a:r>
          </a:p>
        </p:txBody>
      </p:sp>
      <p:sp>
        <p:nvSpPr>
          <p:cNvPr id="12" name="TextBox 12"/>
          <p:cNvSpPr txBox="1"/>
          <p:nvPr/>
        </p:nvSpPr>
        <p:spPr>
          <a:xfrm>
            <a:off x="13054260" y="4008264"/>
            <a:ext cx="4850697" cy="1466850"/>
          </a:xfrm>
          <a:prstGeom prst="rect">
            <a:avLst/>
          </a:prstGeom>
        </p:spPr>
        <p:txBody>
          <a:bodyPr lIns="0" tIns="0" rIns="0" bIns="0" rtlCol="0" anchor="t">
            <a:spAutoFit/>
          </a:bodyPr>
          <a:lstStyle/>
          <a:p>
            <a:pPr>
              <a:lnSpc>
                <a:spcPts val="3840"/>
              </a:lnSpc>
            </a:pPr>
            <a:r>
              <a:rPr lang="en-US" sz="3200" dirty="0">
                <a:solidFill>
                  <a:schemeClr val="bg1"/>
                </a:solidFill>
                <a:latin typeface="HK Grotesk Bold"/>
              </a:rPr>
              <a:t>We're going to do the </a:t>
            </a:r>
          </a:p>
          <a:p>
            <a:pPr>
              <a:lnSpc>
                <a:spcPts val="3840"/>
              </a:lnSpc>
            </a:pPr>
            <a:r>
              <a:rPr lang="en-US" sz="3200" dirty="0">
                <a:solidFill>
                  <a:schemeClr val="bg1"/>
                </a:solidFill>
                <a:latin typeface="HK Grotesk Bold"/>
              </a:rPr>
              <a:t>same for the 'Embarked' column</a:t>
            </a:r>
          </a:p>
        </p:txBody>
      </p:sp>
      <p:pic>
        <p:nvPicPr>
          <p:cNvPr id="15" name="Audio 14">
            <a:hlinkClick r:id="" action="ppaction://media"/>
            <a:extLst>
              <a:ext uri="{FF2B5EF4-FFF2-40B4-BE49-F238E27FC236}">
                <a16:creationId xmlns:a16="http://schemas.microsoft.com/office/drawing/2014/main" id="{C9569426-B09C-4399-918F-677F2573B4F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968"/>
    </mc:Choice>
    <mc:Fallback xmlns="">
      <p:transition spd="slow" advTm="596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grpSp>
        <p:nvGrpSpPr>
          <p:cNvPr id="2" name="Group 2"/>
          <p:cNvGrpSpPr/>
          <p:nvPr/>
        </p:nvGrpSpPr>
        <p:grpSpPr>
          <a:xfrm>
            <a:off x="1250962" y="1150144"/>
            <a:ext cx="14301594" cy="1927135"/>
            <a:chOff x="0" y="161925"/>
            <a:chExt cx="19068792" cy="2569513"/>
          </a:xfrm>
        </p:grpSpPr>
        <p:sp>
          <p:nvSpPr>
            <p:cNvPr id="3" name="TextBox 3"/>
            <p:cNvSpPr txBox="1"/>
            <p:nvPr/>
          </p:nvSpPr>
          <p:spPr>
            <a:xfrm>
              <a:off x="0" y="161925"/>
              <a:ext cx="19068792" cy="1417397"/>
            </a:xfrm>
            <a:prstGeom prst="rect">
              <a:avLst/>
            </a:prstGeom>
          </p:spPr>
          <p:txBody>
            <a:bodyPr lIns="0" tIns="0" rIns="0" bIns="0" rtlCol="0" anchor="t">
              <a:spAutoFit/>
            </a:bodyPr>
            <a:lstStyle/>
            <a:p>
              <a:pPr>
                <a:lnSpc>
                  <a:spcPts val="8800"/>
                </a:lnSpc>
              </a:pPr>
              <a:r>
                <a:rPr lang="en-US" sz="6400" b="1" dirty="0">
                  <a:solidFill>
                    <a:srgbClr val="000000"/>
                  </a:solidFill>
                  <a:latin typeface="HK Grotesk Bold Bold"/>
                </a:rPr>
                <a:t>Presentation Agenda</a:t>
              </a:r>
            </a:p>
          </p:txBody>
        </p:sp>
        <p:sp>
          <p:nvSpPr>
            <p:cNvPr id="4" name="TextBox 4"/>
            <p:cNvSpPr txBox="1"/>
            <p:nvPr/>
          </p:nvSpPr>
          <p:spPr>
            <a:xfrm>
              <a:off x="0" y="1998013"/>
              <a:ext cx="19068792" cy="733425"/>
            </a:xfrm>
            <a:prstGeom prst="rect">
              <a:avLst/>
            </a:prstGeom>
          </p:spPr>
          <p:txBody>
            <a:bodyPr lIns="0" tIns="0" rIns="0" bIns="0" rtlCol="0" anchor="t">
              <a:spAutoFit/>
            </a:bodyPr>
            <a:lstStyle/>
            <a:p>
              <a:pPr>
                <a:lnSpc>
                  <a:spcPts val="4320"/>
                </a:lnSpc>
              </a:pPr>
              <a:r>
                <a:rPr lang="en-US" sz="3600">
                  <a:solidFill>
                    <a:srgbClr val="000000"/>
                  </a:solidFill>
                  <a:latin typeface="HK Grotesk Medium"/>
                </a:rPr>
                <a:t>Key topics for discussion</a:t>
              </a:r>
            </a:p>
          </p:txBody>
        </p:sp>
      </p:grpSp>
      <p:grpSp>
        <p:nvGrpSpPr>
          <p:cNvPr id="5" name="Group 5"/>
          <p:cNvGrpSpPr/>
          <p:nvPr/>
        </p:nvGrpSpPr>
        <p:grpSpPr>
          <a:xfrm>
            <a:off x="1250962" y="6844354"/>
            <a:ext cx="2336486" cy="1218225"/>
            <a:chOff x="0" y="0"/>
            <a:chExt cx="3115315" cy="1624300"/>
          </a:xfrm>
        </p:grpSpPr>
        <p:sp>
          <p:nvSpPr>
            <p:cNvPr id="6" name="TextBox 6"/>
            <p:cNvSpPr txBox="1"/>
            <p:nvPr/>
          </p:nvSpPr>
          <p:spPr>
            <a:xfrm>
              <a:off x="0" y="1065500"/>
              <a:ext cx="3115315" cy="558800"/>
            </a:xfrm>
            <a:prstGeom prst="rect">
              <a:avLst/>
            </a:prstGeom>
          </p:spPr>
          <p:txBody>
            <a:bodyPr lIns="0" tIns="0" rIns="0" bIns="0" rtlCol="0" anchor="t">
              <a:spAutoFit/>
            </a:bodyPr>
            <a:lstStyle/>
            <a:p>
              <a:pPr>
                <a:lnSpc>
                  <a:spcPts val="3360"/>
                </a:lnSpc>
              </a:pPr>
              <a:r>
                <a:rPr lang="en-US" sz="2800">
                  <a:solidFill>
                    <a:srgbClr val="000000"/>
                  </a:solidFill>
                  <a:latin typeface="HK Grotesk Light"/>
                </a:rPr>
                <a:t>Motivation</a:t>
              </a:r>
            </a:p>
          </p:txBody>
        </p:sp>
        <p:sp>
          <p:nvSpPr>
            <p:cNvPr id="7" name="TextBox 7"/>
            <p:cNvSpPr txBox="1"/>
            <p:nvPr/>
          </p:nvSpPr>
          <p:spPr>
            <a:xfrm>
              <a:off x="0" y="0"/>
              <a:ext cx="3115315" cy="5588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01</a:t>
              </a:r>
            </a:p>
          </p:txBody>
        </p:sp>
      </p:grpSp>
      <p:grpSp>
        <p:nvGrpSpPr>
          <p:cNvPr id="8" name="Group 8"/>
          <p:cNvGrpSpPr/>
          <p:nvPr/>
        </p:nvGrpSpPr>
        <p:grpSpPr>
          <a:xfrm>
            <a:off x="4029238" y="6844354"/>
            <a:ext cx="2373530" cy="1637325"/>
            <a:chOff x="0" y="0"/>
            <a:chExt cx="3164707" cy="2183100"/>
          </a:xfrm>
        </p:grpSpPr>
        <p:sp>
          <p:nvSpPr>
            <p:cNvPr id="9" name="TextBox 9"/>
            <p:cNvSpPr txBox="1"/>
            <p:nvPr/>
          </p:nvSpPr>
          <p:spPr>
            <a:xfrm>
              <a:off x="0" y="1065500"/>
              <a:ext cx="3164707" cy="1117600"/>
            </a:xfrm>
            <a:prstGeom prst="rect">
              <a:avLst/>
            </a:prstGeom>
          </p:spPr>
          <p:txBody>
            <a:bodyPr lIns="0" tIns="0" rIns="0" bIns="0" rtlCol="0" anchor="t">
              <a:spAutoFit/>
            </a:bodyPr>
            <a:lstStyle/>
            <a:p>
              <a:pPr>
                <a:lnSpc>
                  <a:spcPts val="3360"/>
                </a:lnSpc>
              </a:pPr>
              <a:r>
                <a:rPr lang="en-US" sz="2800">
                  <a:solidFill>
                    <a:srgbClr val="000000"/>
                  </a:solidFill>
                  <a:latin typeface="HK Grotesk Light"/>
                </a:rPr>
                <a:t>Data Description</a:t>
              </a:r>
            </a:p>
          </p:txBody>
        </p:sp>
        <p:sp>
          <p:nvSpPr>
            <p:cNvPr id="10" name="TextBox 10"/>
            <p:cNvSpPr txBox="1"/>
            <p:nvPr/>
          </p:nvSpPr>
          <p:spPr>
            <a:xfrm>
              <a:off x="0" y="0"/>
              <a:ext cx="3164707" cy="5588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02</a:t>
              </a:r>
            </a:p>
          </p:txBody>
        </p:sp>
      </p:grpSp>
      <p:grpSp>
        <p:nvGrpSpPr>
          <p:cNvPr id="11" name="Group 11"/>
          <p:cNvGrpSpPr/>
          <p:nvPr/>
        </p:nvGrpSpPr>
        <p:grpSpPr>
          <a:xfrm>
            <a:off x="6788992" y="6844354"/>
            <a:ext cx="2206834" cy="1637325"/>
            <a:chOff x="0" y="0"/>
            <a:chExt cx="2942445" cy="2183100"/>
          </a:xfrm>
        </p:grpSpPr>
        <p:sp>
          <p:nvSpPr>
            <p:cNvPr id="12" name="TextBox 12"/>
            <p:cNvSpPr txBox="1"/>
            <p:nvPr/>
          </p:nvSpPr>
          <p:spPr>
            <a:xfrm>
              <a:off x="0" y="1065500"/>
              <a:ext cx="2942445" cy="1117600"/>
            </a:xfrm>
            <a:prstGeom prst="rect">
              <a:avLst/>
            </a:prstGeom>
          </p:spPr>
          <p:txBody>
            <a:bodyPr lIns="0" tIns="0" rIns="0" bIns="0" rtlCol="0" anchor="t">
              <a:spAutoFit/>
            </a:bodyPr>
            <a:lstStyle/>
            <a:p>
              <a:pPr>
                <a:lnSpc>
                  <a:spcPts val="3360"/>
                </a:lnSpc>
              </a:pPr>
              <a:r>
                <a:rPr lang="en-US" sz="2800">
                  <a:solidFill>
                    <a:srgbClr val="000000"/>
                  </a:solidFill>
                  <a:latin typeface="HK Grotesk Light"/>
                </a:rPr>
                <a:t>Data Exploration</a:t>
              </a:r>
            </a:p>
          </p:txBody>
        </p:sp>
        <p:sp>
          <p:nvSpPr>
            <p:cNvPr id="13" name="TextBox 13"/>
            <p:cNvSpPr txBox="1"/>
            <p:nvPr/>
          </p:nvSpPr>
          <p:spPr>
            <a:xfrm>
              <a:off x="0" y="0"/>
              <a:ext cx="2942445" cy="5588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03</a:t>
              </a:r>
            </a:p>
          </p:txBody>
        </p:sp>
      </p:grpSp>
      <p:grpSp>
        <p:nvGrpSpPr>
          <p:cNvPr id="14" name="Group 14"/>
          <p:cNvGrpSpPr/>
          <p:nvPr/>
        </p:nvGrpSpPr>
        <p:grpSpPr>
          <a:xfrm>
            <a:off x="9567267" y="6844354"/>
            <a:ext cx="2206834" cy="1218225"/>
            <a:chOff x="0" y="0"/>
            <a:chExt cx="2942445" cy="1624300"/>
          </a:xfrm>
        </p:grpSpPr>
        <p:sp>
          <p:nvSpPr>
            <p:cNvPr id="15" name="TextBox 15"/>
            <p:cNvSpPr txBox="1"/>
            <p:nvPr/>
          </p:nvSpPr>
          <p:spPr>
            <a:xfrm>
              <a:off x="0" y="1065500"/>
              <a:ext cx="2942445" cy="558800"/>
            </a:xfrm>
            <a:prstGeom prst="rect">
              <a:avLst/>
            </a:prstGeom>
          </p:spPr>
          <p:txBody>
            <a:bodyPr lIns="0" tIns="0" rIns="0" bIns="0" rtlCol="0" anchor="t">
              <a:spAutoFit/>
            </a:bodyPr>
            <a:lstStyle/>
            <a:p>
              <a:pPr>
                <a:lnSpc>
                  <a:spcPts val="3360"/>
                </a:lnSpc>
              </a:pPr>
              <a:r>
                <a:rPr lang="en-US" sz="2800">
                  <a:solidFill>
                    <a:srgbClr val="000000"/>
                  </a:solidFill>
                  <a:latin typeface="HK Grotesk Light"/>
                </a:rPr>
                <a:t>Data Cleaning</a:t>
              </a:r>
            </a:p>
          </p:txBody>
        </p:sp>
        <p:sp>
          <p:nvSpPr>
            <p:cNvPr id="16" name="TextBox 16"/>
            <p:cNvSpPr txBox="1"/>
            <p:nvPr/>
          </p:nvSpPr>
          <p:spPr>
            <a:xfrm>
              <a:off x="0" y="0"/>
              <a:ext cx="2942445" cy="5588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04</a:t>
              </a:r>
            </a:p>
          </p:txBody>
        </p:sp>
      </p:grpSp>
      <p:sp>
        <p:nvSpPr>
          <p:cNvPr id="17" name="TextBox 17"/>
          <p:cNvSpPr txBox="1"/>
          <p:nvPr/>
        </p:nvSpPr>
        <p:spPr>
          <a:xfrm>
            <a:off x="12364065" y="7643479"/>
            <a:ext cx="2188312" cy="838200"/>
          </a:xfrm>
          <a:prstGeom prst="rect">
            <a:avLst/>
          </a:prstGeom>
        </p:spPr>
        <p:txBody>
          <a:bodyPr lIns="0" tIns="0" rIns="0" bIns="0" rtlCol="0" anchor="t">
            <a:spAutoFit/>
          </a:bodyPr>
          <a:lstStyle/>
          <a:p>
            <a:pPr>
              <a:lnSpc>
                <a:spcPts val="3360"/>
              </a:lnSpc>
            </a:pPr>
            <a:r>
              <a:rPr lang="en-US" sz="2800">
                <a:solidFill>
                  <a:srgbClr val="000000"/>
                </a:solidFill>
                <a:latin typeface="HK Grotesk Light"/>
              </a:rPr>
              <a:t>Data Modeling</a:t>
            </a:r>
          </a:p>
        </p:txBody>
      </p:sp>
      <p:sp>
        <p:nvSpPr>
          <p:cNvPr id="18" name="TextBox 18"/>
          <p:cNvSpPr txBox="1"/>
          <p:nvPr/>
        </p:nvSpPr>
        <p:spPr>
          <a:xfrm>
            <a:off x="12364065" y="6844354"/>
            <a:ext cx="2188312" cy="4191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05</a:t>
            </a:r>
          </a:p>
        </p:txBody>
      </p:sp>
      <p:grpSp>
        <p:nvGrpSpPr>
          <p:cNvPr id="19" name="Group 19"/>
          <p:cNvGrpSpPr/>
          <p:nvPr/>
        </p:nvGrpSpPr>
        <p:grpSpPr>
          <a:xfrm>
            <a:off x="15049732" y="6844354"/>
            <a:ext cx="2005828" cy="1218225"/>
            <a:chOff x="0" y="0"/>
            <a:chExt cx="2674438" cy="1624300"/>
          </a:xfrm>
        </p:grpSpPr>
        <p:sp>
          <p:nvSpPr>
            <p:cNvPr id="20" name="TextBox 20"/>
            <p:cNvSpPr txBox="1"/>
            <p:nvPr/>
          </p:nvSpPr>
          <p:spPr>
            <a:xfrm>
              <a:off x="0" y="1065500"/>
              <a:ext cx="2674438" cy="558800"/>
            </a:xfrm>
            <a:prstGeom prst="rect">
              <a:avLst/>
            </a:prstGeom>
          </p:spPr>
          <p:txBody>
            <a:bodyPr lIns="0" tIns="0" rIns="0" bIns="0" rtlCol="0" anchor="t">
              <a:spAutoFit/>
            </a:bodyPr>
            <a:lstStyle/>
            <a:p>
              <a:pPr>
                <a:lnSpc>
                  <a:spcPts val="3360"/>
                </a:lnSpc>
              </a:pPr>
              <a:r>
                <a:rPr lang="en-US" sz="2800">
                  <a:solidFill>
                    <a:srgbClr val="000000"/>
                  </a:solidFill>
                  <a:latin typeface="HK Grotesk Light"/>
                </a:rPr>
                <a:t>Conclusion</a:t>
              </a:r>
            </a:p>
          </p:txBody>
        </p:sp>
        <p:sp>
          <p:nvSpPr>
            <p:cNvPr id="21" name="TextBox 21"/>
            <p:cNvSpPr txBox="1"/>
            <p:nvPr/>
          </p:nvSpPr>
          <p:spPr>
            <a:xfrm>
              <a:off x="0" y="0"/>
              <a:ext cx="2674438" cy="5588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06</a:t>
              </a:r>
            </a:p>
          </p:txBody>
        </p:sp>
      </p:grpSp>
      <p:sp>
        <p:nvSpPr>
          <p:cNvPr id="22" name="AutoShape 22"/>
          <p:cNvSpPr/>
          <p:nvPr/>
        </p:nvSpPr>
        <p:spPr>
          <a:xfrm>
            <a:off x="-55157" y="6558675"/>
            <a:ext cx="18343157" cy="9525"/>
          </a:xfrm>
          <a:prstGeom prst="rect">
            <a:avLst/>
          </a:prstGeom>
          <a:solidFill>
            <a:srgbClr val="BDBDBD"/>
          </a:solidFill>
        </p:spPr>
      </p:sp>
      <p:sp>
        <p:nvSpPr>
          <p:cNvPr id="23" name="AutoShape 23"/>
          <p:cNvSpPr/>
          <p:nvPr/>
        </p:nvSpPr>
        <p:spPr>
          <a:xfrm rot="-5400000">
            <a:off x="2006727" y="8418115"/>
            <a:ext cx="3728158" cy="9612"/>
          </a:xfrm>
          <a:prstGeom prst="rect">
            <a:avLst/>
          </a:prstGeom>
          <a:solidFill>
            <a:srgbClr val="BDBDBD"/>
          </a:solidFill>
        </p:spPr>
      </p:sp>
      <p:sp>
        <p:nvSpPr>
          <p:cNvPr id="24" name="AutoShape 24"/>
          <p:cNvSpPr/>
          <p:nvPr/>
        </p:nvSpPr>
        <p:spPr>
          <a:xfrm rot="-5400000">
            <a:off x="4747735" y="8418159"/>
            <a:ext cx="3728158" cy="9525"/>
          </a:xfrm>
          <a:prstGeom prst="rect">
            <a:avLst/>
          </a:prstGeom>
          <a:solidFill>
            <a:srgbClr val="BDBDBD"/>
          </a:solidFill>
        </p:spPr>
      </p:sp>
      <p:sp>
        <p:nvSpPr>
          <p:cNvPr id="25" name="AutoShape 25"/>
          <p:cNvSpPr/>
          <p:nvPr/>
        </p:nvSpPr>
        <p:spPr>
          <a:xfrm rot="-5400000">
            <a:off x="7488829" y="8418115"/>
            <a:ext cx="3728158" cy="9612"/>
          </a:xfrm>
          <a:prstGeom prst="rect">
            <a:avLst/>
          </a:prstGeom>
          <a:solidFill>
            <a:srgbClr val="BDBDBD"/>
          </a:solidFill>
        </p:spPr>
      </p:sp>
      <p:sp>
        <p:nvSpPr>
          <p:cNvPr id="26" name="AutoShape 26"/>
          <p:cNvSpPr/>
          <p:nvPr/>
        </p:nvSpPr>
        <p:spPr>
          <a:xfrm rot="-5400000">
            <a:off x="10229837" y="8418159"/>
            <a:ext cx="3728158" cy="9525"/>
          </a:xfrm>
          <a:prstGeom prst="rect">
            <a:avLst/>
          </a:prstGeom>
          <a:solidFill>
            <a:srgbClr val="BDBDBD"/>
          </a:solidFill>
        </p:spPr>
      </p:sp>
      <p:sp>
        <p:nvSpPr>
          <p:cNvPr id="27" name="AutoShape 27"/>
          <p:cNvSpPr/>
          <p:nvPr/>
        </p:nvSpPr>
        <p:spPr>
          <a:xfrm rot="-5400000">
            <a:off x="12970888" y="8418159"/>
            <a:ext cx="3728158" cy="9525"/>
          </a:xfrm>
          <a:prstGeom prst="rect">
            <a:avLst/>
          </a:prstGeom>
          <a:solidFill>
            <a:srgbClr val="BDBDBD"/>
          </a:solidFill>
        </p:spPr>
      </p:sp>
      <p:pic>
        <p:nvPicPr>
          <p:cNvPr id="28" name="Audio 27">
            <a:hlinkClick r:id="" action="ppaction://media"/>
            <a:extLst>
              <a:ext uri="{FF2B5EF4-FFF2-40B4-BE49-F238E27FC236}">
                <a16:creationId xmlns:a16="http://schemas.microsoft.com/office/drawing/2014/main" id="{B1C2EDCF-FACE-9549-920F-700FA6270629}"/>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938"/>
    </mc:Choice>
    <mc:Fallback xmlns="">
      <p:transition spd="slow" advTm="17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8"/>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AF6037B-0700-EA41-948C-53A3412D88A0}"/>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3727904" y="6230020"/>
            <a:ext cx="259442" cy="9525"/>
          </a:xfrm>
          <a:prstGeom prst="rect">
            <a:avLst/>
          </a:prstGeom>
          <a:solidFill>
            <a:srgbClr val="BDBDBD"/>
          </a:solidFill>
        </p:spPr>
      </p:sp>
      <p:sp>
        <p:nvSpPr>
          <p:cNvPr id="7" name="AutoShape 7"/>
          <p:cNvSpPr/>
          <p:nvPr/>
        </p:nvSpPr>
        <p:spPr>
          <a:xfrm rot="-10800000">
            <a:off x="3727904" y="9085503"/>
            <a:ext cx="259442" cy="9525"/>
          </a:xfrm>
          <a:prstGeom prst="rect">
            <a:avLst/>
          </a:prstGeom>
          <a:solidFill>
            <a:srgbClr val="BDBDBD"/>
          </a:solidFill>
        </p:spPr>
      </p:sp>
      <p:sp>
        <p:nvSpPr>
          <p:cNvPr id="9" name="TextBox 9"/>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Preparation - Cleaning</a:t>
            </a:r>
          </a:p>
        </p:txBody>
      </p:sp>
      <p:sp>
        <p:nvSpPr>
          <p:cNvPr id="10" name="TextBox 10"/>
          <p:cNvSpPr txBox="1"/>
          <p:nvPr/>
        </p:nvSpPr>
        <p:spPr>
          <a:xfrm>
            <a:off x="2264468" y="2536328"/>
            <a:ext cx="10454212" cy="495300"/>
          </a:xfrm>
          <a:prstGeom prst="rect">
            <a:avLst/>
          </a:prstGeom>
        </p:spPr>
        <p:txBody>
          <a:bodyPr lIns="0" tIns="0" rIns="0" bIns="0" rtlCol="0" anchor="t">
            <a:spAutoFit/>
          </a:bodyPr>
          <a:lstStyle/>
          <a:p>
            <a:pPr>
              <a:lnSpc>
                <a:spcPts val="3840"/>
              </a:lnSpc>
            </a:pPr>
            <a:r>
              <a:rPr lang="en-US" sz="3200">
                <a:solidFill>
                  <a:srgbClr val="F1F1F1"/>
                </a:solidFill>
                <a:latin typeface="HK Grotesk Bold"/>
              </a:rPr>
              <a:t>Converting categorical features into dummy variables</a:t>
            </a:r>
          </a:p>
        </p:txBody>
      </p:sp>
      <p:sp>
        <p:nvSpPr>
          <p:cNvPr id="11" name="TextBox 11"/>
          <p:cNvSpPr txBox="1"/>
          <p:nvPr/>
        </p:nvSpPr>
        <p:spPr>
          <a:xfrm>
            <a:off x="1508266" y="2366148"/>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06</a:t>
            </a:r>
          </a:p>
        </p:txBody>
      </p:sp>
      <p:sp>
        <p:nvSpPr>
          <p:cNvPr id="12" name="TextBox 12"/>
          <p:cNvSpPr txBox="1"/>
          <p:nvPr/>
        </p:nvSpPr>
        <p:spPr>
          <a:xfrm>
            <a:off x="13054260" y="4008264"/>
            <a:ext cx="4850697" cy="974626"/>
          </a:xfrm>
          <a:prstGeom prst="rect">
            <a:avLst/>
          </a:prstGeom>
        </p:spPr>
        <p:txBody>
          <a:bodyPr lIns="0" tIns="0" rIns="0" bIns="0" rtlCol="0" anchor="t">
            <a:spAutoFit/>
          </a:bodyPr>
          <a:lstStyle/>
          <a:p>
            <a:pPr>
              <a:lnSpc>
                <a:spcPts val="3840"/>
              </a:lnSpc>
            </a:pPr>
            <a:r>
              <a:rPr lang="en-US" sz="3200" dirty="0">
                <a:solidFill>
                  <a:schemeClr val="bg1"/>
                </a:solidFill>
                <a:latin typeface="HK Grotesk Bold"/>
              </a:rPr>
              <a:t>We're going to do the </a:t>
            </a:r>
          </a:p>
          <a:p>
            <a:pPr>
              <a:lnSpc>
                <a:spcPts val="3840"/>
              </a:lnSpc>
            </a:pPr>
            <a:r>
              <a:rPr lang="en-US" sz="3200" dirty="0">
                <a:solidFill>
                  <a:schemeClr val="bg1"/>
                </a:solidFill>
                <a:latin typeface="HK Grotesk Bold"/>
              </a:rPr>
              <a:t>same for the 'Pclass’ column</a:t>
            </a:r>
          </a:p>
        </p:txBody>
      </p:sp>
      <p:pic>
        <p:nvPicPr>
          <p:cNvPr id="16" name="Picture 15" descr="Graphical user interface, text, application, email&#10;&#10;Description automatically generated">
            <a:extLst>
              <a:ext uri="{FF2B5EF4-FFF2-40B4-BE49-F238E27FC236}">
                <a16:creationId xmlns:a16="http://schemas.microsoft.com/office/drawing/2014/main" id="{CBC66DBA-6014-494D-94F8-226FF91B86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4742" y="4008264"/>
            <a:ext cx="11673938" cy="5231654"/>
          </a:xfrm>
          <a:prstGeom prst="rect">
            <a:avLst/>
          </a:prstGeom>
        </p:spPr>
      </p:pic>
      <p:pic>
        <p:nvPicPr>
          <p:cNvPr id="13" name="Audio 12">
            <a:hlinkClick r:id="" action="ppaction://media"/>
            <a:extLst>
              <a:ext uri="{FF2B5EF4-FFF2-40B4-BE49-F238E27FC236}">
                <a16:creationId xmlns:a16="http://schemas.microsoft.com/office/drawing/2014/main" id="{CBADE8C2-A776-4A3E-8D82-E8F58FB396B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extLst>
      <p:ext uri="{BB962C8B-B14F-4D97-AF65-F5344CB8AC3E}">
        <p14:creationId xmlns:p14="http://schemas.microsoft.com/office/powerpoint/2010/main" val="600429005"/>
      </p:ext>
    </p:extLst>
  </p:cSld>
  <p:clrMapOvr>
    <a:masterClrMapping/>
  </p:clrMapOvr>
  <mc:AlternateContent xmlns:mc="http://schemas.openxmlformats.org/markup-compatibility/2006" xmlns:p14="http://schemas.microsoft.com/office/powerpoint/2010/main">
    <mc:Choice Requires="p14">
      <p:transition spd="slow" p14:dur="2000" advTm="5814"/>
    </mc:Choice>
    <mc:Fallback xmlns="">
      <p:transition spd="slow" advTm="58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3"/>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6CCA6FDE-96C7-5343-8B64-3D80B6BF79D1}"/>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3727904" y="6230020"/>
            <a:ext cx="259442" cy="9525"/>
          </a:xfrm>
          <a:prstGeom prst="rect">
            <a:avLst/>
          </a:prstGeom>
          <a:solidFill>
            <a:srgbClr val="BDBDBD"/>
          </a:solidFill>
        </p:spPr>
      </p:sp>
      <p:sp>
        <p:nvSpPr>
          <p:cNvPr id="7" name="AutoShape 7"/>
          <p:cNvSpPr/>
          <p:nvPr/>
        </p:nvSpPr>
        <p:spPr>
          <a:xfrm rot="-10800000">
            <a:off x="3727904" y="9085503"/>
            <a:ext cx="259442" cy="9525"/>
          </a:xfrm>
          <a:prstGeom prst="rect">
            <a:avLst/>
          </a:prstGeom>
          <a:solidFill>
            <a:srgbClr val="BDBDBD"/>
          </a:solidFill>
        </p:spPr>
      </p:sp>
      <p:sp>
        <p:nvSpPr>
          <p:cNvPr id="9" name="TextBox 9"/>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Preparation - Cleaning</a:t>
            </a:r>
          </a:p>
        </p:txBody>
      </p:sp>
      <p:sp>
        <p:nvSpPr>
          <p:cNvPr id="10" name="TextBox 10"/>
          <p:cNvSpPr txBox="1"/>
          <p:nvPr/>
        </p:nvSpPr>
        <p:spPr>
          <a:xfrm>
            <a:off x="2264468" y="2536328"/>
            <a:ext cx="10454212" cy="495300"/>
          </a:xfrm>
          <a:prstGeom prst="rect">
            <a:avLst/>
          </a:prstGeom>
        </p:spPr>
        <p:txBody>
          <a:bodyPr lIns="0" tIns="0" rIns="0" bIns="0" rtlCol="0" anchor="t">
            <a:spAutoFit/>
          </a:bodyPr>
          <a:lstStyle/>
          <a:p>
            <a:pPr>
              <a:lnSpc>
                <a:spcPts val="3840"/>
              </a:lnSpc>
            </a:pPr>
            <a:r>
              <a:rPr lang="en-US" sz="3200">
                <a:solidFill>
                  <a:srgbClr val="F1F1F1"/>
                </a:solidFill>
                <a:latin typeface="HK Grotesk Bold"/>
              </a:rPr>
              <a:t>Add the new columns to our dataframe </a:t>
            </a:r>
          </a:p>
        </p:txBody>
      </p:sp>
      <p:sp>
        <p:nvSpPr>
          <p:cNvPr id="11" name="TextBox 11"/>
          <p:cNvSpPr txBox="1"/>
          <p:nvPr/>
        </p:nvSpPr>
        <p:spPr>
          <a:xfrm>
            <a:off x="1508266" y="2366148"/>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07</a:t>
            </a:r>
          </a:p>
        </p:txBody>
      </p:sp>
      <p:pic>
        <p:nvPicPr>
          <p:cNvPr id="14" name="Picture 13" descr="Text&#10;&#10;Description automatically generated">
            <a:extLst>
              <a:ext uri="{FF2B5EF4-FFF2-40B4-BE49-F238E27FC236}">
                <a16:creationId xmlns:a16="http://schemas.microsoft.com/office/drawing/2014/main" id="{38DF947C-2CC9-A64E-8922-0795995B146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6446" y="4248576"/>
            <a:ext cx="17055107" cy="4472911"/>
          </a:xfrm>
          <a:prstGeom prst="rect">
            <a:avLst/>
          </a:prstGeom>
        </p:spPr>
      </p:pic>
      <p:pic>
        <p:nvPicPr>
          <p:cNvPr id="12" name="Audio 11">
            <a:hlinkClick r:id="" action="ppaction://media"/>
            <a:extLst>
              <a:ext uri="{FF2B5EF4-FFF2-40B4-BE49-F238E27FC236}">
                <a16:creationId xmlns:a16="http://schemas.microsoft.com/office/drawing/2014/main" id="{EA81E22B-EFE6-411E-8376-0B6C2540C3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7619"/>
    </mc:Choice>
    <mc:Fallback xmlns="">
      <p:transition spd="slow" advTm="76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2"/>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E10272F0-C8BF-8E41-9F03-E0D8D15A3E6B}"/>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3727904" y="6230020"/>
            <a:ext cx="259442" cy="9525"/>
          </a:xfrm>
          <a:prstGeom prst="rect">
            <a:avLst/>
          </a:prstGeom>
          <a:solidFill>
            <a:srgbClr val="BDBDBD"/>
          </a:solidFill>
        </p:spPr>
      </p:sp>
      <p:sp>
        <p:nvSpPr>
          <p:cNvPr id="7" name="AutoShape 7"/>
          <p:cNvSpPr/>
          <p:nvPr/>
        </p:nvSpPr>
        <p:spPr>
          <a:xfrm rot="-10800000">
            <a:off x="3727904" y="9085503"/>
            <a:ext cx="259442" cy="9525"/>
          </a:xfrm>
          <a:prstGeom prst="rect">
            <a:avLst/>
          </a:prstGeom>
          <a:solidFill>
            <a:srgbClr val="BDBDBD"/>
          </a:solidFill>
        </p:spPr>
      </p:sp>
      <p:sp>
        <p:nvSpPr>
          <p:cNvPr id="9" name="TextBox 9"/>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Preparation - Cleaning</a:t>
            </a:r>
          </a:p>
        </p:txBody>
      </p:sp>
      <p:sp>
        <p:nvSpPr>
          <p:cNvPr id="10" name="TextBox 10"/>
          <p:cNvSpPr txBox="1"/>
          <p:nvPr/>
        </p:nvSpPr>
        <p:spPr>
          <a:xfrm>
            <a:off x="2264468" y="2427727"/>
            <a:ext cx="10454212" cy="981075"/>
          </a:xfrm>
          <a:prstGeom prst="rect">
            <a:avLst/>
          </a:prstGeom>
        </p:spPr>
        <p:txBody>
          <a:bodyPr lIns="0" tIns="0" rIns="0" bIns="0" rtlCol="0" anchor="t">
            <a:spAutoFit/>
          </a:bodyPr>
          <a:lstStyle/>
          <a:p>
            <a:pPr>
              <a:lnSpc>
                <a:spcPts val="3840"/>
              </a:lnSpc>
            </a:pPr>
            <a:r>
              <a:rPr lang="en-US" sz="3200" dirty="0">
                <a:solidFill>
                  <a:srgbClr val="F1F1F1"/>
                </a:solidFill>
                <a:latin typeface="HK Grotesk Bold"/>
              </a:rPr>
              <a:t>Delete columns we will not use like </a:t>
            </a:r>
            <a:r>
              <a:rPr lang="en-US" sz="3200" dirty="0">
                <a:solidFill>
                  <a:srgbClr val="ED4339"/>
                </a:solidFill>
                <a:latin typeface="HK Grotesk Bold"/>
              </a:rPr>
              <a:t>'Sex', 'Embarked', 'Name’, 'Ticket’ , and ’</a:t>
            </a:r>
            <a:r>
              <a:rPr lang="en-US" sz="3200" dirty="0" err="1">
                <a:solidFill>
                  <a:srgbClr val="ED4339"/>
                </a:solidFill>
                <a:latin typeface="HK Grotesk Bold"/>
              </a:rPr>
              <a:t>Pclass</a:t>
            </a:r>
            <a:r>
              <a:rPr lang="en-US" sz="3200" dirty="0">
                <a:solidFill>
                  <a:srgbClr val="ED4339"/>
                </a:solidFill>
                <a:latin typeface="HK Grotesk Bold"/>
              </a:rPr>
              <a:t>’</a:t>
            </a:r>
            <a:r>
              <a:rPr lang="en-US" sz="3200" dirty="0">
                <a:solidFill>
                  <a:srgbClr val="F1F1F1"/>
                </a:solidFill>
                <a:latin typeface="HK Grotesk Bold"/>
              </a:rPr>
              <a:t> columns </a:t>
            </a:r>
          </a:p>
        </p:txBody>
      </p:sp>
      <p:sp>
        <p:nvSpPr>
          <p:cNvPr id="11" name="TextBox 11"/>
          <p:cNvSpPr txBox="1"/>
          <p:nvPr/>
        </p:nvSpPr>
        <p:spPr>
          <a:xfrm>
            <a:off x="1508266" y="2366148"/>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08</a:t>
            </a:r>
          </a:p>
        </p:txBody>
      </p:sp>
      <p:sp>
        <p:nvSpPr>
          <p:cNvPr id="12" name="TextBox 12"/>
          <p:cNvSpPr txBox="1"/>
          <p:nvPr/>
        </p:nvSpPr>
        <p:spPr>
          <a:xfrm>
            <a:off x="12192430" y="4016737"/>
            <a:ext cx="5460570" cy="5217967"/>
          </a:xfrm>
          <a:prstGeom prst="rect">
            <a:avLst/>
          </a:prstGeom>
        </p:spPr>
        <p:txBody>
          <a:bodyPr lIns="0" tIns="0" rIns="0" bIns="0" rtlCol="0" anchor="t">
            <a:spAutoFit/>
          </a:bodyPr>
          <a:lstStyle/>
          <a:p>
            <a:pPr>
              <a:lnSpc>
                <a:spcPts val="3360"/>
              </a:lnSpc>
              <a:spcBef>
                <a:spcPct val="0"/>
              </a:spcBef>
            </a:pPr>
            <a:r>
              <a:rPr lang="en-US" sz="2800" dirty="0">
                <a:solidFill>
                  <a:schemeClr val="bg1"/>
                </a:solidFill>
                <a:latin typeface="HK Grotesk Bold"/>
              </a:rPr>
              <a:t>'Now we don't need the 'Embarked' column since we already encoded it as Q and S and we don't need the 'Sex' column since we encoded it with the male column. </a:t>
            </a:r>
          </a:p>
          <a:p>
            <a:pPr>
              <a:lnSpc>
                <a:spcPts val="3360"/>
              </a:lnSpc>
              <a:spcBef>
                <a:spcPct val="0"/>
              </a:spcBef>
            </a:pPr>
            <a:endParaRPr lang="en-US" sz="2800" dirty="0">
              <a:solidFill>
                <a:schemeClr val="bg1"/>
              </a:solidFill>
              <a:latin typeface="HK Grotesk Bold"/>
            </a:endParaRPr>
          </a:p>
          <a:p>
            <a:pPr>
              <a:lnSpc>
                <a:spcPts val="3360"/>
              </a:lnSpc>
              <a:spcBef>
                <a:spcPct val="0"/>
              </a:spcBef>
            </a:pPr>
            <a:r>
              <a:rPr lang="en-US" sz="2800" dirty="0">
                <a:solidFill>
                  <a:schemeClr val="bg1"/>
                </a:solidFill>
                <a:latin typeface="HK Grotesk Bold"/>
              </a:rPr>
              <a:t>We don't need the 'Name' and 'Ticket' columns since we don't have enough information there for us to use for machine learning.</a:t>
            </a:r>
          </a:p>
          <a:p>
            <a:pPr>
              <a:lnSpc>
                <a:spcPts val="3360"/>
              </a:lnSpc>
              <a:spcBef>
                <a:spcPct val="0"/>
              </a:spcBef>
            </a:pPr>
            <a:endParaRPr lang="en-US" sz="2800" dirty="0">
              <a:solidFill>
                <a:schemeClr val="bg1"/>
              </a:solidFill>
              <a:latin typeface="HK Grotesk Bold"/>
            </a:endParaRPr>
          </a:p>
          <a:p>
            <a:pPr>
              <a:lnSpc>
                <a:spcPts val="3360"/>
              </a:lnSpc>
              <a:spcBef>
                <a:spcPct val="0"/>
              </a:spcBef>
            </a:pPr>
            <a:endParaRPr lang="en-US" sz="2800" dirty="0">
              <a:solidFill>
                <a:schemeClr val="bg1"/>
              </a:solidFill>
              <a:latin typeface="HK Grotesk Bold"/>
            </a:endParaRPr>
          </a:p>
        </p:txBody>
      </p:sp>
      <p:pic>
        <p:nvPicPr>
          <p:cNvPr id="8" name="Audio 7">
            <a:hlinkClick r:id="" action="ppaction://media"/>
            <a:extLst>
              <a:ext uri="{FF2B5EF4-FFF2-40B4-BE49-F238E27FC236}">
                <a16:creationId xmlns:a16="http://schemas.microsoft.com/office/drawing/2014/main" id="{C0D6574A-74E0-4C80-9EE9-C8586664AD3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648238" y="9647238"/>
            <a:ext cx="487362" cy="487362"/>
          </a:xfrm>
          <a:prstGeom prst="rect">
            <a:avLst/>
          </a:prstGeom>
        </p:spPr>
      </p:pic>
      <p:pic>
        <p:nvPicPr>
          <p:cNvPr id="15" name="Picture 14" descr="Table&#10;&#10;Description automatically generated with medium confidence">
            <a:extLst>
              <a:ext uri="{FF2B5EF4-FFF2-40B4-BE49-F238E27FC236}">
                <a16:creationId xmlns:a16="http://schemas.microsoft.com/office/drawing/2014/main" id="{17401939-B32D-1049-9953-7BD046DE4E7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99392" y="4016736"/>
            <a:ext cx="10765224" cy="3555637"/>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6094"/>
    </mc:Choice>
    <mc:Fallback xmlns="">
      <p:transition spd="slow" advTm="160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0AD1D14E-8902-2F4C-9F61-946F04273427}"/>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 name="Group 2"/>
          <p:cNvGrpSpPr/>
          <p:nvPr/>
        </p:nvGrpSpPr>
        <p:grpSpPr>
          <a:xfrm>
            <a:off x="1028700" y="2206979"/>
            <a:ext cx="12025560" cy="1432095"/>
            <a:chOff x="0" y="0"/>
            <a:chExt cx="4067906" cy="484437"/>
          </a:xfrm>
        </p:grpSpPr>
        <p:sp>
          <p:nvSpPr>
            <p:cNvPr id="3" name="Freeform 3"/>
            <p:cNvSpPr/>
            <p:nvPr/>
          </p:nvSpPr>
          <p:spPr>
            <a:xfrm>
              <a:off x="0" y="0"/>
              <a:ext cx="4067906" cy="484437"/>
            </a:xfrm>
            <a:custGeom>
              <a:avLst/>
              <a:gdLst/>
              <a:ahLst/>
              <a:cxnLst/>
              <a:rect l="l" t="t" r="r" b="b"/>
              <a:pathLst>
                <a:path w="4067906" h="484437">
                  <a:moveTo>
                    <a:pt x="0" y="0"/>
                  </a:moveTo>
                  <a:lnTo>
                    <a:pt x="4067906" y="0"/>
                  </a:lnTo>
                  <a:lnTo>
                    <a:pt x="4067906" y="484437"/>
                  </a:lnTo>
                  <a:lnTo>
                    <a:pt x="0" y="484437"/>
                  </a:lnTo>
                  <a:close/>
                </a:path>
              </a:pathLst>
            </a:custGeom>
            <a:solidFill>
              <a:srgbClr val="3B3B3B"/>
            </a:solidFill>
          </p:spPr>
        </p:sp>
      </p:grpSp>
      <p:sp>
        <p:nvSpPr>
          <p:cNvPr id="4" name="AutoShape 4"/>
          <p:cNvSpPr/>
          <p:nvPr/>
        </p:nvSpPr>
        <p:spPr>
          <a:xfrm rot="-10800000">
            <a:off x="1508266" y="5561331"/>
            <a:ext cx="259442" cy="9525"/>
          </a:xfrm>
          <a:prstGeom prst="rect">
            <a:avLst/>
          </a:prstGeom>
          <a:solidFill>
            <a:srgbClr val="BDBDBD"/>
          </a:solidFill>
        </p:spPr>
      </p:sp>
      <p:sp>
        <p:nvSpPr>
          <p:cNvPr id="5" name="AutoShape 5"/>
          <p:cNvSpPr/>
          <p:nvPr/>
        </p:nvSpPr>
        <p:spPr>
          <a:xfrm rot="-10800000">
            <a:off x="1508266" y="8416814"/>
            <a:ext cx="259442" cy="9525"/>
          </a:xfrm>
          <a:prstGeom prst="rect">
            <a:avLst/>
          </a:prstGeom>
          <a:solidFill>
            <a:srgbClr val="BDBDBD"/>
          </a:solidFill>
        </p:spPr>
      </p:sp>
      <p:sp>
        <p:nvSpPr>
          <p:cNvPr id="6" name="AutoShape 6"/>
          <p:cNvSpPr/>
          <p:nvPr/>
        </p:nvSpPr>
        <p:spPr>
          <a:xfrm rot="-10800000">
            <a:off x="3727904" y="6230020"/>
            <a:ext cx="259442" cy="9525"/>
          </a:xfrm>
          <a:prstGeom prst="rect">
            <a:avLst/>
          </a:prstGeom>
          <a:solidFill>
            <a:srgbClr val="BDBDBD"/>
          </a:solidFill>
        </p:spPr>
      </p:sp>
      <p:sp>
        <p:nvSpPr>
          <p:cNvPr id="7" name="AutoShape 7"/>
          <p:cNvSpPr/>
          <p:nvPr/>
        </p:nvSpPr>
        <p:spPr>
          <a:xfrm rot="-10800000">
            <a:off x="3727904" y="9085503"/>
            <a:ext cx="259442" cy="9525"/>
          </a:xfrm>
          <a:prstGeom prst="rect">
            <a:avLst/>
          </a:prstGeom>
          <a:solidFill>
            <a:srgbClr val="BDBDBD"/>
          </a:solidFill>
        </p:spPr>
      </p:sp>
      <p:pic>
        <p:nvPicPr>
          <p:cNvPr id="8" name="Picture 8"/>
          <p:cNvPicPr>
            <a:picLocks noChangeAspect="1"/>
          </p:cNvPicPr>
          <p:nvPr/>
        </p:nvPicPr>
        <p:blipFill>
          <a:blip r:embed="rId5"/>
          <a:srcRect/>
          <a:stretch>
            <a:fillRect/>
          </a:stretch>
        </p:blipFill>
        <p:spPr>
          <a:xfrm>
            <a:off x="1175041" y="4016737"/>
            <a:ext cx="9855387" cy="5654529"/>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3054260" y="6165802"/>
            <a:ext cx="2919701" cy="2919701"/>
          </a:xfrm>
          <a:prstGeom prst="rect">
            <a:avLst/>
          </a:prstGeom>
        </p:spPr>
      </p:pic>
      <p:sp>
        <p:nvSpPr>
          <p:cNvPr id="10" name="TextBox 10"/>
          <p:cNvSpPr txBox="1"/>
          <p:nvPr/>
        </p:nvSpPr>
        <p:spPr>
          <a:xfrm>
            <a:off x="1028700" y="1085850"/>
            <a:ext cx="10456395" cy="909955"/>
          </a:xfrm>
          <a:prstGeom prst="rect">
            <a:avLst/>
          </a:prstGeom>
        </p:spPr>
        <p:txBody>
          <a:bodyPr lIns="0" tIns="0" rIns="0" bIns="0" rtlCol="0" anchor="t">
            <a:spAutoFit/>
          </a:bodyPr>
          <a:lstStyle/>
          <a:p>
            <a:pPr>
              <a:lnSpc>
                <a:spcPts val="7040"/>
              </a:lnSpc>
            </a:pPr>
            <a:r>
              <a:rPr lang="en-US" sz="6400" b="1" dirty="0">
                <a:solidFill>
                  <a:srgbClr val="000000"/>
                </a:solidFill>
                <a:latin typeface="HK Grotesk Bold Bold"/>
              </a:rPr>
              <a:t>Data Preparation - Cleaning</a:t>
            </a:r>
          </a:p>
        </p:txBody>
      </p:sp>
      <p:sp>
        <p:nvSpPr>
          <p:cNvPr id="11" name="TextBox 11"/>
          <p:cNvSpPr txBox="1"/>
          <p:nvPr/>
        </p:nvSpPr>
        <p:spPr>
          <a:xfrm>
            <a:off x="2264468" y="2427727"/>
            <a:ext cx="10454212" cy="981075"/>
          </a:xfrm>
          <a:prstGeom prst="rect">
            <a:avLst/>
          </a:prstGeom>
        </p:spPr>
        <p:txBody>
          <a:bodyPr lIns="0" tIns="0" rIns="0" bIns="0" rtlCol="0" anchor="t">
            <a:spAutoFit/>
          </a:bodyPr>
          <a:lstStyle/>
          <a:p>
            <a:pPr>
              <a:lnSpc>
                <a:spcPts val="3840"/>
              </a:lnSpc>
            </a:pPr>
            <a:r>
              <a:rPr lang="en-US" sz="3200" dirty="0">
                <a:solidFill>
                  <a:srgbClr val="F1F1F1"/>
                </a:solidFill>
                <a:latin typeface="HK Grotesk Bold"/>
              </a:rPr>
              <a:t>We don't need </a:t>
            </a:r>
            <a:r>
              <a:rPr lang="en-US" sz="3200" dirty="0">
                <a:solidFill>
                  <a:srgbClr val="ED4339"/>
                </a:solidFill>
                <a:latin typeface="HK Grotesk Bold"/>
              </a:rPr>
              <a:t>'</a:t>
            </a:r>
            <a:r>
              <a:rPr lang="en-US" sz="3200" dirty="0" err="1">
                <a:solidFill>
                  <a:srgbClr val="ED4339"/>
                </a:solidFill>
                <a:latin typeface="HK Grotesk Bold"/>
              </a:rPr>
              <a:t>PassengerId</a:t>
            </a:r>
            <a:r>
              <a:rPr lang="en-US" sz="3200" dirty="0">
                <a:solidFill>
                  <a:srgbClr val="ED4339"/>
                </a:solidFill>
                <a:latin typeface="HK Grotesk Bold"/>
              </a:rPr>
              <a:t>'</a:t>
            </a:r>
            <a:r>
              <a:rPr lang="en-US" sz="3200" dirty="0">
                <a:solidFill>
                  <a:srgbClr val="F1F1F1"/>
                </a:solidFill>
                <a:latin typeface="HK Grotesk Bold"/>
              </a:rPr>
              <a:t> since it is essentially an index that starts at 1. </a:t>
            </a:r>
          </a:p>
        </p:txBody>
      </p:sp>
      <p:sp>
        <p:nvSpPr>
          <p:cNvPr id="12" name="TextBox 12"/>
          <p:cNvSpPr txBox="1"/>
          <p:nvPr/>
        </p:nvSpPr>
        <p:spPr>
          <a:xfrm>
            <a:off x="1508266" y="2366148"/>
            <a:ext cx="756202" cy="387985"/>
          </a:xfrm>
          <a:prstGeom prst="rect">
            <a:avLst/>
          </a:prstGeom>
        </p:spPr>
        <p:txBody>
          <a:bodyPr lIns="0" tIns="0" rIns="0" bIns="0" rtlCol="0" anchor="t">
            <a:spAutoFit/>
          </a:bodyPr>
          <a:lstStyle/>
          <a:p>
            <a:pPr>
              <a:lnSpc>
                <a:spcPts val="3080"/>
              </a:lnSpc>
            </a:pPr>
            <a:r>
              <a:rPr lang="en-US" sz="2800">
                <a:solidFill>
                  <a:srgbClr val="F1F1F1"/>
                </a:solidFill>
                <a:latin typeface="HK Grotesk Light Bold"/>
              </a:rPr>
              <a:t>10</a:t>
            </a:r>
          </a:p>
        </p:txBody>
      </p:sp>
      <p:sp>
        <p:nvSpPr>
          <p:cNvPr id="13" name="TextBox 13"/>
          <p:cNvSpPr txBox="1"/>
          <p:nvPr/>
        </p:nvSpPr>
        <p:spPr>
          <a:xfrm>
            <a:off x="11485095" y="4016737"/>
            <a:ext cx="6167905" cy="1729833"/>
          </a:xfrm>
          <a:prstGeom prst="rect">
            <a:avLst/>
          </a:prstGeom>
        </p:spPr>
        <p:txBody>
          <a:bodyPr lIns="0" tIns="0" rIns="0" bIns="0" rtlCol="0" anchor="t">
            <a:spAutoFit/>
          </a:bodyPr>
          <a:lstStyle/>
          <a:p>
            <a:pPr>
              <a:lnSpc>
                <a:spcPts val="3360"/>
              </a:lnSpc>
              <a:spcBef>
                <a:spcPct val="0"/>
              </a:spcBef>
            </a:pPr>
            <a:r>
              <a:rPr lang="en-US" sz="2800" dirty="0">
                <a:solidFill>
                  <a:schemeClr val="bg1"/>
                </a:solidFill>
                <a:latin typeface="HK Grotesk Bold"/>
              </a:rPr>
              <a:t>Our data is now ready for a machine learning algorithm. All the data is numerical and everything is concatenated together.</a:t>
            </a:r>
          </a:p>
        </p:txBody>
      </p:sp>
      <p:pic>
        <p:nvPicPr>
          <p:cNvPr id="16" name="Audio 15">
            <a:hlinkClick r:id="" action="ppaction://media"/>
            <a:extLst>
              <a:ext uri="{FF2B5EF4-FFF2-40B4-BE49-F238E27FC236}">
                <a16:creationId xmlns:a16="http://schemas.microsoft.com/office/drawing/2014/main" id="{330574A7-E716-4278-9497-1F22C88A4783}"/>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3607"/>
    </mc:Choice>
    <mc:Fallback xmlns="">
      <p:transition spd="slow" advTm="1360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6"/>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7B1257E3-E130-C74C-9E5F-13B96BCD1FAA}"/>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028700" y="1085850"/>
            <a:ext cx="7334859"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Modeling</a:t>
            </a:r>
          </a:p>
        </p:txBody>
      </p:sp>
      <p:sp>
        <p:nvSpPr>
          <p:cNvPr id="6" name="TextBox 6"/>
          <p:cNvSpPr txBox="1"/>
          <p:nvPr/>
        </p:nvSpPr>
        <p:spPr>
          <a:xfrm>
            <a:off x="1215625" y="3014872"/>
            <a:ext cx="6167905" cy="434671"/>
          </a:xfrm>
          <a:prstGeom prst="rect">
            <a:avLst/>
          </a:prstGeom>
        </p:spPr>
        <p:txBody>
          <a:bodyPr lIns="0" tIns="0" rIns="0" bIns="0" rtlCol="0" anchor="t">
            <a:spAutoFit/>
          </a:bodyPr>
          <a:lstStyle/>
          <a:p>
            <a:pPr>
              <a:lnSpc>
                <a:spcPts val="3360"/>
              </a:lnSpc>
              <a:spcBef>
                <a:spcPct val="0"/>
              </a:spcBef>
            </a:pPr>
            <a:r>
              <a:rPr lang="en-US" sz="2800" dirty="0">
                <a:solidFill>
                  <a:schemeClr val="bg1"/>
                </a:solidFill>
                <a:latin typeface="HK Grotesk Bold"/>
              </a:rPr>
              <a:t>D</a:t>
            </a:r>
            <a:r>
              <a:rPr lang="en-US" altLang="zh-CN" sz="2800" dirty="0">
                <a:solidFill>
                  <a:schemeClr val="bg1"/>
                </a:solidFill>
                <a:latin typeface="HK Grotesk Bold"/>
              </a:rPr>
              <a:t>ataset Setup</a:t>
            </a:r>
            <a:endParaRPr lang="en-US" sz="2800" dirty="0">
              <a:solidFill>
                <a:schemeClr val="bg1"/>
              </a:solidFill>
              <a:latin typeface="HK Grotesk Bold"/>
            </a:endParaRPr>
          </a:p>
        </p:txBody>
      </p:sp>
      <p:pic>
        <p:nvPicPr>
          <p:cNvPr id="7" name="Audio 6">
            <a:hlinkClick r:id="" action="ppaction://media"/>
            <a:extLst>
              <a:ext uri="{FF2B5EF4-FFF2-40B4-BE49-F238E27FC236}">
                <a16:creationId xmlns:a16="http://schemas.microsoft.com/office/drawing/2014/main" id="{581B9F6B-B135-46C1-BEC8-F142E333A67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648238" y="9647238"/>
            <a:ext cx="487362" cy="487362"/>
          </a:xfrm>
          <a:prstGeom prst="rect">
            <a:avLst/>
          </a:prstGeom>
        </p:spPr>
      </p:pic>
      <p:pic>
        <p:nvPicPr>
          <p:cNvPr id="4" name="Picture 3" descr="Graphical user interface, application&#10;&#10;Description automatically generated">
            <a:extLst>
              <a:ext uri="{FF2B5EF4-FFF2-40B4-BE49-F238E27FC236}">
                <a16:creationId xmlns:a16="http://schemas.microsoft.com/office/drawing/2014/main" id="{9D2017B7-75AD-9E4B-9B15-65D2D9EAB739}"/>
              </a:ext>
            </a:extLst>
          </p:cNvPr>
          <p:cNvPicPr>
            <a:picLocks noChangeAspect="1"/>
          </p:cNvPicPr>
          <p:nvPr/>
        </p:nvPicPr>
        <p:blipFill rotWithShape="1">
          <a:blip r:embed="rId5">
            <a:extLst>
              <a:ext uri="{28A0092B-C50C-407E-A947-70E740481C1C}">
                <a14:useLocalDpi xmlns:a14="http://schemas.microsoft.com/office/drawing/2010/main" val="0"/>
              </a:ext>
            </a:extLst>
          </a:blip>
          <a:srcRect l="1133"/>
          <a:stretch/>
        </p:blipFill>
        <p:spPr>
          <a:xfrm>
            <a:off x="1063869" y="3753383"/>
            <a:ext cx="16324415" cy="308407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7564"/>
    </mc:Choice>
    <mc:Fallback xmlns="">
      <p:transition spd="slow" advTm="1756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24" name="Rectangle 23">
            <a:extLst>
              <a:ext uri="{FF2B5EF4-FFF2-40B4-BE49-F238E27FC236}">
                <a16:creationId xmlns:a16="http://schemas.microsoft.com/office/drawing/2014/main" id="{C2956678-3E57-BE42-9E3F-83AC9053058F}"/>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028700" y="957666"/>
            <a:ext cx="7334859"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Modeling</a:t>
            </a:r>
          </a:p>
        </p:txBody>
      </p:sp>
      <p:sp>
        <p:nvSpPr>
          <p:cNvPr id="6" name="TextBox 6"/>
          <p:cNvSpPr txBox="1"/>
          <p:nvPr/>
        </p:nvSpPr>
        <p:spPr>
          <a:xfrm>
            <a:off x="5715000" y="1318765"/>
            <a:ext cx="6167905" cy="475964"/>
          </a:xfrm>
          <a:prstGeom prst="rect">
            <a:avLst/>
          </a:prstGeom>
        </p:spPr>
        <p:txBody>
          <a:bodyPr lIns="0" tIns="0" rIns="0" bIns="0" rtlCol="0" anchor="t">
            <a:spAutoFit/>
          </a:bodyPr>
          <a:lstStyle/>
          <a:p>
            <a:pPr algn="ctr">
              <a:lnSpc>
                <a:spcPts val="3360"/>
              </a:lnSpc>
              <a:spcBef>
                <a:spcPct val="0"/>
              </a:spcBef>
            </a:pPr>
            <a:r>
              <a:rPr lang="en-US" sz="4400" dirty="0">
                <a:solidFill>
                  <a:schemeClr val="bg1"/>
                </a:solidFill>
                <a:latin typeface="HK Grotesk Bold"/>
              </a:rPr>
              <a:t>We used two models: </a:t>
            </a:r>
          </a:p>
        </p:txBody>
      </p:sp>
      <p:pic>
        <p:nvPicPr>
          <p:cNvPr id="10" name="Audio 9">
            <a:hlinkClick r:id="" action="ppaction://media"/>
            <a:extLst>
              <a:ext uri="{FF2B5EF4-FFF2-40B4-BE49-F238E27FC236}">
                <a16:creationId xmlns:a16="http://schemas.microsoft.com/office/drawing/2014/main" id="{B4051CF0-056F-4791-8A19-1717ED513FF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7648238" y="9647238"/>
            <a:ext cx="487362" cy="487362"/>
          </a:xfrm>
          <a:prstGeom prst="rect">
            <a:avLst/>
          </a:prstGeom>
        </p:spPr>
      </p:pic>
      <p:grpSp>
        <p:nvGrpSpPr>
          <p:cNvPr id="22" name="Group 21">
            <a:extLst>
              <a:ext uri="{FF2B5EF4-FFF2-40B4-BE49-F238E27FC236}">
                <a16:creationId xmlns:a16="http://schemas.microsoft.com/office/drawing/2014/main" id="{8AE6C10F-51C1-F74A-B2DD-5EA5F6753A4F}"/>
              </a:ext>
            </a:extLst>
          </p:cNvPr>
          <p:cNvGrpSpPr/>
          <p:nvPr/>
        </p:nvGrpSpPr>
        <p:grpSpPr>
          <a:xfrm>
            <a:off x="9753600" y="2624143"/>
            <a:ext cx="7391400" cy="6763948"/>
            <a:chOff x="9753600" y="2959120"/>
            <a:chExt cx="7391400" cy="6763948"/>
          </a:xfrm>
        </p:grpSpPr>
        <p:sp>
          <p:nvSpPr>
            <p:cNvPr id="8" name="TextBox 4">
              <a:extLst>
                <a:ext uri="{FF2B5EF4-FFF2-40B4-BE49-F238E27FC236}">
                  <a16:creationId xmlns:a16="http://schemas.microsoft.com/office/drawing/2014/main" id="{B36A2FB7-50DE-494B-9B99-8691FEB32545}"/>
                </a:ext>
              </a:extLst>
            </p:cNvPr>
            <p:cNvSpPr txBox="1"/>
            <p:nvPr/>
          </p:nvSpPr>
          <p:spPr>
            <a:xfrm>
              <a:off x="9753600" y="2959120"/>
              <a:ext cx="6167905" cy="802977"/>
            </a:xfrm>
            <a:prstGeom prst="rect">
              <a:avLst/>
            </a:prstGeom>
          </p:spPr>
          <p:txBody>
            <a:bodyPr wrap="square" lIns="0" tIns="0" rIns="0" bIns="0" rtlCol="0" anchor="t">
              <a:spAutoFit/>
            </a:bodyPr>
            <a:lstStyle/>
            <a:p>
              <a:pPr marL="612088" lvl="1" algn="r">
                <a:lnSpc>
                  <a:spcPts val="6804"/>
                </a:lnSpc>
              </a:pPr>
              <a:r>
                <a:rPr lang="en-US" sz="4400" dirty="0">
                  <a:solidFill>
                    <a:srgbClr val="C00000"/>
                  </a:solidFill>
                  <a:latin typeface="HK Grotesk Light"/>
                </a:rPr>
                <a:t>Decision Tree Classifier</a:t>
              </a:r>
            </a:p>
          </p:txBody>
        </p:sp>
        <p:pic>
          <p:nvPicPr>
            <p:cNvPr id="16" name="Picture 15" descr="Graphical user interface, text, application, email&#10;&#10;Description automatically generated">
              <a:extLst>
                <a:ext uri="{FF2B5EF4-FFF2-40B4-BE49-F238E27FC236}">
                  <a16:creationId xmlns:a16="http://schemas.microsoft.com/office/drawing/2014/main" id="{CB1A9C2F-957C-574E-914F-47C8590441E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753600" y="3804543"/>
              <a:ext cx="7391400" cy="5918525"/>
            </a:xfrm>
            <a:prstGeom prst="rect">
              <a:avLst/>
            </a:prstGeom>
          </p:spPr>
        </p:pic>
      </p:grpSp>
      <p:grpSp>
        <p:nvGrpSpPr>
          <p:cNvPr id="21" name="Group 20">
            <a:extLst>
              <a:ext uri="{FF2B5EF4-FFF2-40B4-BE49-F238E27FC236}">
                <a16:creationId xmlns:a16="http://schemas.microsoft.com/office/drawing/2014/main" id="{C49204FC-4E51-8B47-B452-5CC94ABF6AA9}"/>
              </a:ext>
            </a:extLst>
          </p:cNvPr>
          <p:cNvGrpSpPr/>
          <p:nvPr/>
        </p:nvGrpSpPr>
        <p:grpSpPr>
          <a:xfrm>
            <a:off x="1282699" y="2574478"/>
            <a:ext cx="7861300" cy="6768572"/>
            <a:chOff x="1376731" y="2951902"/>
            <a:chExt cx="7861300" cy="6768572"/>
          </a:xfrm>
        </p:grpSpPr>
        <p:sp>
          <p:nvSpPr>
            <p:cNvPr id="4" name="TextBox 4"/>
            <p:cNvSpPr txBox="1"/>
            <p:nvPr/>
          </p:nvSpPr>
          <p:spPr>
            <a:xfrm>
              <a:off x="2548407" y="2951902"/>
              <a:ext cx="5374247" cy="802977"/>
            </a:xfrm>
            <a:prstGeom prst="rect">
              <a:avLst/>
            </a:prstGeom>
          </p:spPr>
          <p:txBody>
            <a:bodyPr wrap="square" lIns="0" tIns="0" rIns="0" bIns="0" rtlCol="0" anchor="t">
              <a:spAutoFit/>
            </a:bodyPr>
            <a:lstStyle/>
            <a:p>
              <a:pPr marL="612088" lvl="1">
                <a:lnSpc>
                  <a:spcPts val="6804"/>
                </a:lnSpc>
              </a:pPr>
              <a:r>
                <a:rPr lang="en-US" sz="4400" dirty="0">
                  <a:solidFill>
                    <a:srgbClr val="C00000"/>
                  </a:solidFill>
                  <a:latin typeface="HK Grotesk Medium"/>
                </a:rPr>
                <a:t>Logistic Regression</a:t>
              </a:r>
            </a:p>
          </p:txBody>
        </p:sp>
        <p:pic>
          <p:nvPicPr>
            <p:cNvPr id="18" name="Picture 17" descr="Graphical user interface, text, application, email&#10;&#10;Description automatically generated">
              <a:extLst>
                <a:ext uri="{FF2B5EF4-FFF2-40B4-BE49-F238E27FC236}">
                  <a16:creationId xmlns:a16="http://schemas.microsoft.com/office/drawing/2014/main" id="{4A73D5C9-EBA7-9A4E-8421-81088B3709A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6731" y="5440574"/>
              <a:ext cx="7861300" cy="4279900"/>
            </a:xfrm>
            <a:prstGeom prst="rect">
              <a:avLst/>
            </a:prstGeom>
          </p:spPr>
        </p:pic>
        <p:pic>
          <p:nvPicPr>
            <p:cNvPr id="20" name="Picture 19" descr="Graphical user interface, application&#10;&#10;Description automatically generated">
              <a:extLst>
                <a:ext uri="{FF2B5EF4-FFF2-40B4-BE49-F238E27FC236}">
                  <a16:creationId xmlns:a16="http://schemas.microsoft.com/office/drawing/2014/main" id="{6FE1E3B3-BB57-0841-B830-9619E18231FE}"/>
                </a:ext>
              </a:extLst>
            </p:cNvPr>
            <p:cNvPicPr>
              <a:picLocks noChangeAspect="1"/>
            </p:cNvPicPr>
            <p:nvPr/>
          </p:nvPicPr>
          <p:blipFill rotWithShape="1">
            <a:blip r:embed="rId8">
              <a:extLst>
                <a:ext uri="{28A0092B-C50C-407E-A947-70E740481C1C}">
                  <a14:useLocalDpi xmlns:a14="http://schemas.microsoft.com/office/drawing/2010/main" val="0"/>
                </a:ext>
              </a:extLst>
            </a:blip>
            <a:srcRect l="559" r="1741"/>
            <a:stretch/>
          </p:blipFill>
          <p:spPr>
            <a:xfrm>
              <a:off x="1376731" y="3804544"/>
              <a:ext cx="7861300" cy="1536700"/>
            </a:xfrm>
            <a:prstGeom prst="rect">
              <a:avLst/>
            </a:prstGeom>
          </p:spPr>
        </p:pic>
      </p:grpSp>
    </p:spTree>
    <p:extLst>
      <p:ext uri="{BB962C8B-B14F-4D97-AF65-F5344CB8AC3E}">
        <p14:creationId xmlns:p14="http://schemas.microsoft.com/office/powerpoint/2010/main" val="533143101"/>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606"/>
    </mc:Choice>
    <mc:Fallback xmlns="">
      <p:transition spd="slow" advTm="16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A66646BC-761E-E949-86A1-59EEFA2BCD2B}"/>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2"/>
          <p:cNvSpPr txBox="1"/>
          <p:nvPr/>
        </p:nvSpPr>
        <p:spPr>
          <a:xfrm>
            <a:off x="1028700" y="957666"/>
            <a:ext cx="7334859" cy="909955"/>
          </a:xfrm>
          <a:prstGeom prst="rect">
            <a:avLst/>
          </a:prstGeom>
        </p:spPr>
        <p:txBody>
          <a:bodyPr lIns="0" tIns="0" rIns="0" bIns="0" rtlCol="0" anchor="t">
            <a:spAutoFit/>
          </a:bodyPr>
          <a:lstStyle/>
          <a:p>
            <a:pPr>
              <a:lnSpc>
                <a:spcPts val="7040"/>
              </a:lnSpc>
            </a:pPr>
            <a:r>
              <a:rPr lang="en-US" sz="6400" b="1" dirty="0">
                <a:solidFill>
                  <a:schemeClr val="bg1"/>
                </a:solidFill>
                <a:latin typeface="HK Grotesk Bold Bold"/>
              </a:rPr>
              <a:t>Data Modeling</a:t>
            </a:r>
          </a:p>
        </p:txBody>
      </p:sp>
      <p:pic>
        <p:nvPicPr>
          <p:cNvPr id="10" name="Audio 9">
            <a:hlinkClick r:id="" action="ppaction://media"/>
            <a:extLst>
              <a:ext uri="{FF2B5EF4-FFF2-40B4-BE49-F238E27FC236}">
                <a16:creationId xmlns:a16="http://schemas.microsoft.com/office/drawing/2014/main" id="{B4051CF0-056F-4791-8A19-1717ED513FF1}"/>
              </a:ext>
            </a:extLst>
          </p:cNvPr>
          <p:cNvPicPr>
            <a:picLocks noChangeAspect="1"/>
          </p:cNvPicPr>
          <p:nvPr>
            <a:audioFile r:link="rId3"/>
            <p:extLst>
              <p:ext uri="{DAA4B4D4-6D71-4841-9C94-3DE7FCFB9230}">
                <p14:media xmlns:p14="http://schemas.microsoft.com/office/powerpoint/2010/main" r:embed="rId2"/>
              </p:ext>
            </p:extLst>
          </p:nvPr>
        </p:nvPicPr>
        <p:blipFill>
          <a:blip r:embed="rId5"/>
          <a:stretch>
            <a:fillRect/>
          </a:stretch>
        </p:blipFill>
        <p:spPr>
          <a:xfrm>
            <a:off x="17648238" y="9647238"/>
            <a:ext cx="487362" cy="487362"/>
          </a:xfrm>
          <a:prstGeom prst="rect">
            <a:avLst/>
          </a:prstGeom>
        </p:spPr>
      </p:pic>
      <p:sp>
        <p:nvSpPr>
          <p:cNvPr id="4" name="TextBox 4"/>
          <p:cNvSpPr txBox="1"/>
          <p:nvPr/>
        </p:nvSpPr>
        <p:spPr>
          <a:xfrm>
            <a:off x="533400" y="2809268"/>
            <a:ext cx="8610600" cy="2215991"/>
          </a:xfrm>
          <a:prstGeom prst="rect">
            <a:avLst/>
          </a:prstGeom>
        </p:spPr>
        <p:txBody>
          <a:bodyPr wrap="square" lIns="0" tIns="0" rIns="0" bIns="0" rtlCol="0" anchor="t">
            <a:spAutoFit/>
          </a:bodyPr>
          <a:lstStyle/>
          <a:p>
            <a:pPr marL="612088" lvl="1"/>
            <a:r>
              <a:rPr lang="en-US" sz="3600" dirty="0">
                <a:solidFill>
                  <a:srgbClr val="C00000"/>
                </a:solidFill>
                <a:latin typeface="HK Grotesk Medium"/>
              </a:rPr>
              <a:t>Logistic Regression returned </a:t>
            </a:r>
            <a:r>
              <a:rPr lang="en-US" sz="3600" dirty="0">
                <a:solidFill>
                  <a:schemeClr val="bg1"/>
                </a:solidFill>
                <a:latin typeface="HK Grotesk Medium"/>
              </a:rPr>
              <a:t>83% for the test data, and 81% for the train data, with an overall score of </a:t>
            </a:r>
            <a:r>
              <a:rPr lang="en-US" sz="3600" dirty="0">
                <a:solidFill>
                  <a:srgbClr val="C00000"/>
                </a:solidFill>
                <a:latin typeface="HK Grotesk Medium"/>
              </a:rPr>
              <a:t>83%.</a:t>
            </a:r>
            <a:endParaRPr lang="en-US" sz="3600" dirty="0">
              <a:latin typeface="HK Grotesk Medium"/>
            </a:endParaRPr>
          </a:p>
          <a:p>
            <a:pPr marL="612088" lvl="1"/>
            <a:endParaRPr lang="en-US" sz="3600" dirty="0">
              <a:solidFill>
                <a:srgbClr val="C00000"/>
              </a:solidFill>
              <a:latin typeface="HK Grotesk Medium"/>
            </a:endParaRPr>
          </a:p>
        </p:txBody>
      </p:sp>
      <p:sp>
        <p:nvSpPr>
          <p:cNvPr id="12" name="TextBox 4">
            <a:extLst>
              <a:ext uri="{FF2B5EF4-FFF2-40B4-BE49-F238E27FC236}">
                <a16:creationId xmlns:a16="http://schemas.microsoft.com/office/drawing/2014/main" id="{06220708-B88F-4048-9B53-051DA87CA157}"/>
              </a:ext>
            </a:extLst>
          </p:cNvPr>
          <p:cNvSpPr txBox="1"/>
          <p:nvPr/>
        </p:nvSpPr>
        <p:spPr>
          <a:xfrm>
            <a:off x="478536" y="5314724"/>
            <a:ext cx="8610600" cy="2215991"/>
          </a:xfrm>
          <a:prstGeom prst="rect">
            <a:avLst/>
          </a:prstGeom>
        </p:spPr>
        <p:txBody>
          <a:bodyPr wrap="square" lIns="0" tIns="0" rIns="0" bIns="0" rtlCol="0" anchor="t">
            <a:spAutoFit/>
          </a:bodyPr>
          <a:lstStyle/>
          <a:p>
            <a:pPr marL="612088" lvl="1"/>
            <a:r>
              <a:rPr lang="en-US" sz="3600" dirty="0">
                <a:solidFill>
                  <a:srgbClr val="C00000"/>
                </a:solidFill>
                <a:latin typeface="HK Grotesk Medium"/>
              </a:rPr>
              <a:t>Decision Tree </a:t>
            </a:r>
            <a:r>
              <a:rPr lang="en-US" sz="3600" dirty="0">
                <a:solidFill>
                  <a:schemeClr val="bg1"/>
                </a:solidFill>
                <a:latin typeface="HK Grotesk Medium"/>
              </a:rPr>
              <a:t>Classifier returned 84% for the test data, and 84% for the train data, with an overall score of</a:t>
            </a:r>
            <a:r>
              <a:rPr lang="en-US" sz="3600" dirty="0">
                <a:latin typeface="HK Grotesk Medium"/>
              </a:rPr>
              <a:t> </a:t>
            </a:r>
            <a:r>
              <a:rPr lang="en-US" sz="3600" dirty="0">
                <a:solidFill>
                  <a:srgbClr val="C00000"/>
                </a:solidFill>
                <a:latin typeface="HK Grotesk Medium"/>
              </a:rPr>
              <a:t>84%.</a:t>
            </a:r>
            <a:endParaRPr lang="en-US" sz="3600" dirty="0">
              <a:latin typeface="HK Grotesk Medium"/>
            </a:endParaRPr>
          </a:p>
          <a:p>
            <a:pPr marL="612088" lvl="1"/>
            <a:endParaRPr lang="en-US" sz="3600" dirty="0">
              <a:solidFill>
                <a:srgbClr val="C00000"/>
              </a:solidFill>
              <a:latin typeface="HK Grotesk Medium"/>
            </a:endParaRPr>
          </a:p>
        </p:txBody>
      </p:sp>
    </p:spTree>
    <p:extLst>
      <p:ext uri="{BB962C8B-B14F-4D97-AF65-F5344CB8AC3E}">
        <p14:creationId xmlns:p14="http://schemas.microsoft.com/office/powerpoint/2010/main" val="197590134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2000" advTm="16606"/>
    </mc:Choice>
    <mc:Fallback xmlns="">
      <p:transition spd="slow" advTm="166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618B20EE-1CE4-6646-8A26-F38B3E1E5990}"/>
              </a:ext>
            </a:extLst>
          </p:cNvPr>
          <p:cNvSpPr/>
          <p:nvPr/>
        </p:nvSpPr>
        <p:spPr>
          <a:xfrm>
            <a:off x="0" y="0"/>
            <a:ext cx="18288000" cy="10287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AutoShape 2"/>
          <p:cNvSpPr/>
          <p:nvPr/>
        </p:nvSpPr>
        <p:spPr>
          <a:xfrm>
            <a:off x="0" y="0"/>
            <a:ext cx="6283055" cy="10287000"/>
          </a:xfrm>
          <a:prstGeom prst="rect">
            <a:avLst/>
          </a:prstGeom>
          <a:solidFill>
            <a:srgbClr val="3B3B3B"/>
          </a:solidFill>
        </p:spPr>
      </p:sp>
      <p:sp>
        <p:nvSpPr>
          <p:cNvPr id="3" name="TextBox 3"/>
          <p:cNvSpPr txBox="1"/>
          <p:nvPr/>
        </p:nvSpPr>
        <p:spPr>
          <a:xfrm>
            <a:off x="838200" y="1028700"/>
            <a:ext cx="5254355" cy="909955"/>
          </a:xfrm>
          <a:prstGeom prst="rect">
            <a:avLst/>
          </a:prstGeom>
        </p:spPr>
        <p:txBody>
          <a:bodyPr lIns="0" tIns="0" rIns="0" bIns="0" rtlCol="0" anchor="t">
            <a:spAutoFit/>
          </a:bodyPr>
          <a:lstStyle/>
          <a:p>
            <a:pPr>
              <a:lnSpc>
                <a:spcPts val="7039"/>
              </a:lnSpc>
            </a:pPr>
            <a:r>
              <a:rPr lang="en-US" sz="6400" b="1" dirty="0">
                <a:solidFill>
                  <a:srgbClr val="F1F1F1"/>
                </a:solidFill>
                <a:latin typeface="HK Grotesk Bold Bold"/>
              </a:rPr>
              <a:t>Conclusion</a:t>
            </a:r>
          </a:p>
        </p:txBody>
      </p:sp>
      <p:sp>
        <p:nvSpPr>
          <p:cNvPr id="4" name="TextBox 4"/>
          <p:cNvSpPr txBox="1"/>
          <p:nvPr/>
        </p:nvSpPr>
        <p:spPr>
          <a:xfrm>
            <a:off x="6650518" y="3086100"/>
            <a:ext cx="10630257" cy="3909917"/>
          </a:xfrm>
          <a:prstGeom prst="rect">
            <a:avLst/>
          </a:prstGeom>
        </p:spPr>
        <p:txBody>
          <a:bodyPr lIns="0" tIns="0" rIns="0" bIns="0" rtlCol="0" anchor="t">
            <a:spAutoFit/>
          </a:bodyPr>
          <a:lstStyle/>
          <a:p>
            <a:pPr>
              <a:lnSpc>
                <a:spcPts val="3360"/>
              </a:lnSpc>
              <a:spcBef>
                <a:spcPct val="0"/>
              </a:spcBef>
            </a:pPr>
            <a:r>
              <a:rPr lang="en-US" sz="2800" dirty="0">
                <a:solidFill>
                  <a:schemeClr val="bg1"/>
                </a:solidFill>
                <a:latin typeface="HK Grotesk Bold"/>
              </a:rPr>
              <a:t>After testing two models: Logistic Regression model which is a binary classifier, and and Decision Tree Classifier, we found the following results:</a:t>
            </a:r>
          </a:p>
          <a:p>
            <a:pPr marL="457200" indent="-457200">
              <a:lnSpc>
                <a:spcPts val="3360"/>
              </a:lnSpc>
              <a:spcBef>
                <a:spcPct val="0"/>
              </a:spcBef>
              <a:buFont typeface="Arial" panose="020B0604020202020204" pitchFamily="34" charset="0"/>
              <a:buChar char="•"/>
            </a:pPr>
            <a:endParaRPr lang="en-US" sz="2800" dirty="0">
              <a:solidFill>
                <a:schemeClr val="bg1"/>
              </a:solidFill>
              <a:latin typeface="HK Grotesk Bold"/>
            </a:endParaRPr>
          </a:p>
          <a:p>
            <a:pPr marL="914400" lvl="1" indent="-457200">
              <a:lnSpc>
                <a:spcPts val="3360"/>
              </a:lnSpc>
              <a:spcBef>
                <a:spcPct val="0"/>
              </a:spcBef>
              <a:buFont typeface="Arial" panose="020B0604020202020204" pitchFamily="34" charset="0"/>
              <a:buChar char="•"/>
            </a:pPr>
            <a:r>
              <a:rPr lang="en-US" sz="2800" dirty="0">
                <a:solidFill>
                  <a:schemeClr val="bg1"/>
                </a:solidFill>
                <a:latin typeface="HK Grotesk Bold"/>
              </a:rPr>
              <a:t>The Logistic Regression model returned an accuracy score of 83% while Decision Tree Classifier returned an accuracy score of 84%.</a:t>
            </a:r>
          </a:p>
          <a:p>
            <a:pPr>
              <a:lnSpc>
                <a:spcPts val="3360"/>
              </a:lnSpc>
              <a:spcBef>
                <a:spcPct val="0"/>
              </a:spcBef>
            </a:pPr>
            <a:endParaRPr lang="en-US" sz="2800" dirty="0">
              <a:solidFill>
                <a:schemeClr val="bg1"/>
              </a:solidFill>
              <a:latin typeface="HK Grotesk Bold"/>
            </a:endParaRPr>
          </a:p>
          <a:p>
            <a:pPr>
              <a:lnSpc>
                <a:spcPts val="3360"/>
              </a:lnSpc>
              <a:spcBef>
                <a:spcPct val="0"/>
              </a:spcBef>
            </a:pPr>
            <a:r>
              <a:rPr lang="en-US" sz="2800" dirty="0">
                <a:solidFill>
                  <a:schemeClr val="bg1"/>
                </a:solidFill>
                <a:latin typeface="HK Grotesk Bold"/>
              </a:rPr>
              <a:t>We can conclude that the Decision Tree Classifier performed better because it shows no variation in the test and train data accuracy and shows a higher accuracy score.</a:t>
            </a:r>
          </a:p>
        </p:txBody>
      </p:sp>
      <p:pic>
        <p:nvPicPr>
          <p:cNvPr id="9" name="Audio 8">
            <a:hlinkClick r:id="" action="ppaction://media"/>
            <a:extLst>
              <a:ext uri="{FF2B5EF4-FFF2-40B4-BE49-F238E27FC236}">
                <a16:creationId xmlns:a16="http://schemas.microsoft.com/office/drawing/2014/main" id="{732A1ECC-05CB-4E1A-AFB0-B96860077220}"/>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401"/>
    </mc:Choice>
    <mc:Fallback xmlns="">
      <p:transition spd="slow" advTm="1104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rot="-10800000">
            <a:off x="2350444" y="3969164"/>
            <a:ext cx="259442" cy="9525"/>
          </a:xfrm>
          <a:prstGeom prst="rect">
            <a:avLst/>
          </a:prstGeom>
          <a:solidFill>
            <a:srgbClr val="BDBDBD"/>
          </a:solidFill>
        </p:spPr>
      </p:sp>
      <p:sp>
        <p:nvSpPr>
          <p:cNvPr id="3" name="TextBox 3"/>
          <p:cNvSpPr txBox="1"/>
          <p:nvPr/>
        </p:nvSpPr>
        <p:spPr>
          <a:xfrm>
            <a:off x="1748367" y="1526622"/>
            <a:ext cx="12854355" cy="1381125"/>
          </a:xfrm>
          <a:prstGeom prst="rect">
            <a:avLst/>
          </a:prstGeom>
        </p:spPr>
        <p:txBody>
          <a:bodyPr lIns="0" tIns="0" rIns="0" bIns="0" rtlCol="0" anchor="t">
            <a:spAutoFit/>
          </a:bodyPr>
          <a:lstStyle/>
          <a:p>
            <a:pPr>
              <a:lnSpc>
                <a:spcPts val="5421"/>
              </a:lnSpc>
            </a:pPr>
            <a:r>
              <a:rPr lang="en-US" sz="4518">
                <a:solidFill>
                  <a:srgbClr val="FFFFFF"/>
                </a:solidFill>
                <a:latin typeface="HK Grotesk Bold"/>
              </a:rPr>
              <a:t>What group of people most likely survived the shipwreck?</a:t>
            </a:r>
          </a:p>
        </p:txBody>
      </p:sp>
      <p:sp>
        <p:nvSpPr>
          <p:cNvPr id="4" name="TextBox 4"/>
          <p:cNvSpPr txBox="1"/>
          <p:nvPr/>
        </p:nvSpPr>
        <p:spPr>
          <a:xfrm>
            <a:off x="1748367" y="7039173"/>
            <a:ext cx="13395230" cy="1384651"/>
          </a:xfrm>
          <a:prstGeom prst="rect">
            <a:avLst/>
          </a:prstGeom>
        </p:spPr>
        <p:txBody>
          <a:bodyPr lIns="0" tIns="0" rIns="0" bIns="0" rtlCol="0" anchor="t">
            <a:spAutoFit/>
          </a:bodyPr>
          <a:lstStyle/>
          <a:p>
            <a:pPr>
              <a:lnSpc>
                <a:spcPts val="3712"/>
              </a:lnSpc>
            </a:pPr>
            <a:r>
              <a:rPr lang="en-US" sz="3093" dirty="0">
                <a:solidFill>
                  <a:srgbClr val="FFFFFF"/>
                </a:solidFill>
                <a:latin typeface="HK Grotesk Light"/>
              </a:rPr>
              <a:t>The Titanic movie was shown as the most chivalrous which is backed with the data exploration from previous slides when it showed most females and children survived compared to males. </a:t>
            </a:r>
          </a:p>
        </p:txBody>
      </p:sp>
      <p:sp>
        <p:nvSpPr>
          <p:cNvPr id="5" name="TextBox 5"/>
          <p:cNvSpPr txBox="1"/>
          <p:nvPr/>
        </p:nvSpPr>
        <p:spPr>
          <a:xfrm>
            <a:off x="1748367" y="3428369"/>
            <a:ext cx="13395230" cy="926276"/>
          </a:xfrm>
          <a:prstGeom prst="rect">
            <a:avLst/>
          </a:prstGeom>
        </p:spPr>
        <p:txBody>
          <a:bodyPr lIns="0" tIns="0" rIns="0" bIns="0" rtlCol="0" anchor="t">
            <a:spAutoFit/>
          </a:bodyPr>
          <a:lstStyle/>
          <a:p>
            <a:pPr>
              <a:lnSpc>
                <a:spcPts val="3712"/>
              </a:lnSpc>
            </a:pPr>
            <a:r>
              <a:rPr lang="en-US" sz="3093">
                <a:solidFill>
                  <a:srgbClr val="FFFFFF"/>
                </a:solidFill>
                <a:latin typeface="HK Grotesk Light"/>
              </a:rPr>
              <a:t>If you were a female or a child in the 1st or 2nd class cabins, you most likely survived the shipwreck. </a:t>
            </a:r>
          </a:p>
        </p:txBody>
      </p:sp>
      <p:sp>
        <p:nvSpPr>
          <p:cNvPr id="6" name="TextBox 6"/>
          <p:cNvSpPr txBox="1"/>
          <p:nvPr/>
        </p:nvSpPr>
        <p:spPr>
          <a:xfrm>
            <a:off x="1748367" y="5878762"/>
            <a:ext cx="13395230" cy="695325"/>
          </a:xfrm>
          <a:prstGeom prst="rect">
            <a:avLst/>
          </a:prstGeom>
        </p:spPr>
        <p:txBody>
          <a:bodyPr lIns="0" tIns="0" rIns="0" bIns="0" rtlCol="0" anchor="t">
            <a:spAutoFit/>
          </a:bodyPr>
          <a:lstStyle/>
          <a:p>
            <a:pPr>
              <a:lnSpc>
                <a:spcPts val="5414"/>
              </a:lnSpc>
            </a:pPr>
            <a:r>
              <a:rPr lang="en-US" sz="4512">
                <a:solidFill>
                  <a:srgbClr val="FFFFFF"/>
                </a:solidFill>
                <a:latin typeface="HK Grotesk Bold"/>
              </a:rPr>
              <a:t>To find out the accuracies of the Titanic movie.</a:t>
            </a:r>
          </a:p>
        </p:txBody>
      </p:sp>
      <p:pic>
        <p:nvPicPr>
          <p:cNvPr id="8" name="Audio 7">
            <a:hlinkClick r:id="" action="ppaction://media"/>
            <a:extLst>
              <a:ext uri="{FF2B5EF4-FFF2-40B4-BE49-F238E27FC236}">
                <a16:creationId xmlns:a16="http://schemas.microsoft.com/office/drawing/2014/main" id="{FC1212E2-A8B1-4FB7-B739-B904DDB638F8}"/>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7648238" y="9647238"/>
            <a:ext cx="487362" cy="487362"/>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3817"/>
    </mc:Choice>
    <mc:Fallback xmlns="">
      <p:transition spd="slow" advTm="338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sp>
        <p:nvSpPr>
          <p:cNvPr id="3" name="TextBox 3"/>
          <p:cNvSpPr txBox="1"/>
          <p:nvPr/>
        </p:nvSpPr>
        <p:spPr>
          <a:xfrm>
            <a:off x="1028700" y="936647"/>
            <a:ext cx="6997749" cy="909955"/>
          </a:xfrm>
          <a:prstGeom prst="rect">
            <a:avLst/>
          </a:prstGeom>
        </p:spPr>
        <p:txBody>
          <a:bodyPr lIns="0" tIns="0" rIns="0" bIns="0" rtlCol="0" anchor="t">
            <a:spAutoFit/>
          </a:bodyPr>
          <a:lstStyle/>
          <a:p>
            <a:pPr>
              <a:lnSpc>
                <a:spcPts val="7040"/>
              </a:lnSpc>
            </a:pPr>
            <a:r>
              <a:rPr lang="en-US" sz="6400" b="1" dirty="0">
                <a:solidFill>
                  <a:srgbClr val="000000"/>
                </a:solidFill>
                <a:latin typeface="HK Grotesk Bold Bold"/>
              </a:rPr>
              <a:t>Purpose</a:t>
            </a:r>
          </a:p>
        </p:txBody>
      </p:sp>
      <p:grpSp>
        <p:nvGrpSpPr>
          <p:cNvPr id="4" name="Group 4"/>
          <p:cNvGrpSpPr/>
          <p:nvPr/>
        </p:nvGrpSpPr>
        <p:grpSpPr>
          <a:xfrm>
            <a:off x="996999" y="2059643"/>
            <a:ext cx="15176451" cy="6167714"/>
            <a:chOff x="0" y="-348761"/>
            <a:chExt cx="20235268" cy="8223616"/>
          </a:xfrm>
        </p:grpSpPr>
        <p:sp>
          <p:nvSpPr>
            <p:cNvPr id="5" name="TextBox 5"/>
            <p:cNvSpPr txBox="1"/>
            <p:nvPr/>
          </p:nvSpPr>
          <p:spPr>
            <a:xfrm>
              <a:off x="0" y="2426539"/>
              <a:ext cx="17139140" cy="596014"/>
            </a:xfrm>
            <a:prstGeom prst="rect">
              <a:avLst/>
            </a:prstGeom>
          </p:spPr>
          <p:txBody>
            <a:bodyPr lIns="0" tIns="0" rIns="0" bIns="0" rtlCol="0" anchor="t">
              <a:spAutoFit/>
            </a:bodyPr>
            <a:lstStyle/>
            <a:p>
              <a:pPr>
                <a:lnSpc>
                  <a:spcPts val="3562"/>
                </a:lnSpc>
              </a:pPr>
              <a:endParaRPr/>
            </a:p>
          </p:txBody>
        </p:sp>
        <p:sp>
          <p:nvSpPr>
            <p:cNvPr id="6" name="TextBox 6"/>
            <p:cNvSpPr txBox="1"/>
            <p:nvPr/>
          </p:nvSpPr>
          <p:spPr>
            <a:xfrm>
              <a:off x="1490068" y="-348761"/>
              <a:ext cx="18745200" cy="8223616"/>
            </a:xfrm>
            <a:prstGeom prst="rect">
              <a:avLst/>
            </a:prstGeom>
          </p:spPr>
          <p:txBody>
            <a:bodyPr wrap="square" lIns="0" tIns="0" rIns="0" bIns="0" rtlCol="0" anchor="t">
              <a:spAutoFit/>
            </a:bodyPr>
            <a:lstStyle/>
            <a:p>
              <a:pPr>
                <a:lnSpc>
                  <a:spcPts val="5421"/>
                </a:lnSpc>
              </a:pPr>
              <a:r>
                <a:rPr lang="en-US" sz="3200" dirty="0">
                  <a:solidFill>
                    <a:srgbClr val="000000"/>
                  </a:solidFill>
                  <a:latin typeface="HK Grotesk Bold"/>
                </a:rPr>
                <a:t>	This dataset is based on the infamous shipwreck of the Titanic which sank in the middle of the Atlantic on April 15, 1912. With a combination of factors such as icy cold waters, insufficient life boats, and other failures led in the death of 1,502 out of 2,224 passengers and crews. </a:t>
              </a:r>
            </a:p>
            <a:p>
              <a:pPr>
                <a:lnSpc>
                  <a:spcPts val="5421"/>
                </a:lnSpc>
              </a:pPr>
              <a:endParaRPr lang="en-US" sz="3200" dirty="0">
                <a:solidFill>
                  <a:srgbClr val="000000"/>
                </a:solidFill>
                <a:latin typeface="HK Grotesk Bold"/>
              </a:endParaRPr>
            </a:p>
            <a:p>
              <a:pPr>
                <a:lnSpc>
                  <a:spcPts val="5421"/>
                </a:lnSpc>
              </a:pPr>
              <a:r>
                <a:rPr lang="en-US" sz="3200" dirty="0">
                  <a:solidFill>
                    <a:srgbClr val="000000"/>
                  </a:solidFill>
                  <a:latin typeface="HK Grotesk Bold"/>
                </a:rPr>
                <a:t>	Using exploratory data analysis through visualization, we will show which group of people more likely survived this infamous shipwreck based on their attributes using the Titanic dataset from Kaggle. As for the model building, we used two models to test out our dataset and showed which returned the best accuracy score.</a:t>
              </a:r>
            </a:p>
          </p:txBody>
        </p:sp>
      </p:grpSp>
      <p:pic>
        <p:nvPicPr>
          <p:cNvPr id="15" name="Audio 14">
            <a:hlinkClick r:id="" action="ppaction://media"/>
            <a:extLst>
              <a:ext uri="{FF2B5EF4-FFF2-40B4-BE49-F238E27FC236}">
                <a16:creationId xmlns:a16="http://schemas.microsoft.com/office/drawing/2014/main" id="{CD8D17DC-6984-5345-8F80-B3E191F0EF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7322800" y="9321800"/>
            <a:ext cx="812800" cy="812800"/>
          </a:xfrm>
          <a:prstGeom prst="rect">
            <a:avLst/>
          </a:prstGeom>
        </p:spPr>
      </p:pic>
    </p:spTree>
    <p:extLst>
      <p:ext uri="{BB962C8B-B14F-4D97-AF65-F5344CB8AC3E}">
        <p14:creationId xmlns:p14="http://schemas.microsoft.com/office/powerpoint/2010/main" val="999554348"/>
      </p:ext>
    </p:extLst>
  </p:cSld>
  <p:clrMapOvr>
    <a:masterClrMapping/>
  </p:clrMapOvr>
  <mc:AlternateContent xmlns:mc="http://schemas.openxmlformats.org/markup-compatibility/2006">
    <mc:Choice xmlns:p14="http://schemas.microsoft.com/office/powerpoint/2010/main" Requires="p14">
      <p:transition spd="slow" p14:dur="2000" advTm="48349"/>
    </mc:Choice>
    <mc:Fallback>
      <p:transition spd="slow" advTm="483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5"/>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1F1F1"/>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t="33039" b="18072"/>
          <a:stretch>
            <a:fillRect/>
          </a:stretch>
        </p:blipFill>
        <p:spPr>
          <a:xfrm>
            <a:off x="1022604" y="1851174"/>
            <a:ext cx="16649700" cy="6109936"/>
          </a:xfrm>
          <a:prstGeom prst="rect">
            <a:avLst/>
          </a:prstGeom>
        </p:spPr>
      </p:pic>
      <p:sp>
        <p:nvSpPr>
          <p:cNvPr id="3" name="TextBox 3"/>
          <p:cNvSpPr txBox="1"/>
          <p:nvPr/>
        </p:nvSpPr>
        <p:spPr>
          <a:xfrm>
            <a:off x="1028700" y="936647"/>
            <a:ext cx="6997749" cy="909955"/>
          </a:xfrm>
          <a:prstGeom prst="rect">
            <a:avLst/>
          </a:prstGeom>
        </p:spPr>
        <p:txBody>
          <a:bodyPr lIns="0" tIns="0" rIns="0" bIns="0" rtlCol="0" anchor="t">
            <a:spAutoFit/>
          </a:bodyPr>
          <a:lstStyle/>
          <a:p>
            <a:pPr>
              <a:lnSpc>
                <a:spcPts val="7040"/>
              </a:lnSpc>
            </a:pPr>
            <a:r>
              <a:rPr lang="en-US" sz="6400" b="1" dirty="0">
                <a:solidFill>
                  <a:srgbClr val="000000"/>
                </a:solidFill>
                <a:latin typeface="HK Grotesk Bold Bold"/>
              </a:rPr>
              <a:t>Motivation</a:t>
            </a:r>
          </a:p>
        </p:txBody>
      </p:sp>
      <p:grpSp>
        <p:nvGrpSpPr>
          <p:cNvPr id="4" name="Group 4"/>
          <p:cNvGrpSpPr/>
          <p:nvPr/>
        </p:nvGrpSpPr>
        <p:grpSpPr>
          <a:xfrm>
            <a:off x="1022604" y="8160884"/>
            <a:ext cx="14058900" cy="826818"/>
            <a:chOff x="-8128" y="2426539"/>
            <a:chExt cx="18745200" cy="1102424"/>
          </a:xfrm>
        </p:grpSpPr>
        <p:sp>
          <p:nvSpPr>
            <p:cNvPr id="5" name="TextBox 5"/>
            <p:cNvSpPr txBox="1"/>
            <p:nvPr/>
          </p:nvSpPr>
          <p:spPr>
            <a:xfrm>
              <a:off x="0" y="2426539"/>
              <a:ext cx="17139140" cy="596014"/>
            </a:xfrm>
            <a:prstGeom prst="rect">
              <a:avLst/>
            </a:prstGeom>
          </p:spPr>
          <p:txBody>
            <a:bodyPr lIns="0" tIns="0" rIns="0" bIns="0" rtlCol="0" anchor="t">
              <a:spAutoFit/>
            </a:bodyPr>
            <a:lstStyle/>
            <a:p>
              <a:pPr>
                <a:lnSpc>
                  <a:spcPts val="3562"/>
                </a:lnSpc>
              </a:pPr>
              <a:endParaRPr/>
            </a:p>
          </p:txBody>
        </p:sp>
        <p:sp>
          <p:nvSpPr>
            <p:cNvPr id="6" name="TextBox 6"/>
            <p:cNvSpPr txBox="1"/>
            <p:nvPr/>
          </p:nvSpPr>
          <p:spPr>
            <a:xfrm>
              <a:off x="-8128" y="2605634"/>
              <a:ext cx="18745200" cy="923329"/>
            </a:xfrm>
            <a:prstGeom prst="rect">
              <a:avLst/>
            </a:prstGeom>
          </p:spPr>
          <p:txBody>
            <a:bodyPr wrap="square" lIns="0" tIns="0" rIns="0" bIns="0" rtlCol="0" anchor="t">
              <a:spAutoFit/>
            </a:bodyPr>
            <a:lstStyle/>
            <a:p>
              <a:pPr>
                <a:lnSpc>
                  <a:spcPts val="5421"/>
                </a:lnSpc>
              </a:pPr>
              <a:r>
                <a:rPr lang="en-US" sz="4518" dirty="0">
                  <a:solidFill>
                    <a:srgbClr val="000000"/>
                  </a:solidFill>
                  <a:latin typeface="HK Grotesk Bold"/>
                </a:rPr>
                <a:t>What group of people most likely survived the shipwreck?</a:t>
              </a:r>
            </a:p>
          </p:txBody>
        </p:sp>
      </p:grpSp>
      <p:grpSp>
        <p:nvGrpSpPr>
          <p:cNvPr id="7" name="Group 7"/>
          <p:cNvGrpSpPr/>
          <p:nvPr/>
        </p:nvGrpSpPr>
        <p:grpSpPr>
          <a:xfrm>
            <a:off x="1022604" y="9188173"/>
            <a:ext cx="14750796" cy="1625931"/>
            <a:chOff x="-8128" y="-9525"/>
            <a:chExt cx="19667728" cy="2167908"/>
          </a:xfrm>
        </p:grpSpPr>
        <p:sp>
          <p:nvSpPr>
            <p:cNvPr id="8" name="TextBox 8"/>
            <p:cNvSpPr txBox="1"/>
            <p:nvPr/>
          </p:nvSpPr>
          <p:spPr>
            <a:xfrm>
              <a:off x="0" y="1537691"/>
              <a:ext cx="17860307" cy="620692"/>
            </a:xfrm>
            <a:prstGeom prst="rect">
              <a:avLst/>
            </a:prstGeom>
          </p:spPr>
          <p:txBody>
            <a:bodyPr lIns="0" tIns="0" rIns="0" bIns="0" rtlCol="0" anchor="t">
              <a:spAutoFit/>
            </a:bodyPr>
            <a:lstStyle/>
            <a:p>
              <a:pPr>
                <a:lnSpc>
                  <a:spcPts val="3712"/>
                </a:lnSpc>
              </a:pPr>
              <a:endParaRPr/>
            </a:p>
          </p:txBody>
        </p:sp>
        <p:sp>
          <p:nvSpPr>
            <p:cNvPr id="9" name="TextBox 9"/>
            <p:cNvSpPr txBox="1"/>
            <p:nvPr/>
          </p:nvSpPr>
          <p:spPr>
            <a:xfrm>
              <a:off x="-8128" y="-9525"/>
              <a:ext cx="19667728" cy="923329"/>
            </a:xfrm>
            <a:prstGeom prst="rect">
              <a:avLst/>
            </a:prstGeom>
          </p:spPr>
          <p:txBody>
            <a:bodyPr wrap="square" lIns="0" tIns="0" rIns="0" bIns="0" rtlCol="0" anchor="t">
              <a:spAutoFit/>
            </a:bodyPr>
            <a:lstStyle/>
            <a:p>
              <a:pPr>
                <a:lnSpc>
                  <a:spcPts val="5414"/>
                </a:lnSpc>
              </a:pPr>
              <a:r>
                <a:rPr lang="en-US" sz="4800" dirty="0"/>
                <a:t>Is the Titanic movie as chivalrous as depicted in the movie? </a:t>
              </a:r>
              <a:endParaRPr lang="en-US" sz="4512" dirty="0">
                <a:solidFill>
                  <a:srgbClr val="000000"/>
                </a:solidFill>
                <a:latin typeface="HK Grotesk Bold"/>
              </a:endParaRPr>
            </a:p>
          </p:txBody>
        </p:sp>
      </p:grpSp>
      <p:grpSp>
        <p:nvGrpSpPr>
          <p:cNvPr id="14" name="Group 4">
            <a:extLst>
              <a:ext uri="{FF2B5EF4-FFF2-40B4-BE49-F238E27FC236}">
                <a16:creationId xmlns:a16="http://schemas.microsoft.com/office/drawing/2014/main" id="{5F6BC51C-8229-B74B-B724-0B0A37A1E07E}"/>
              </a:ext>
            </a:extLst>
          </p:cNvPr>
          <p:cNvGrpSpPr/>
          <p:nvPr/>
        </p:nvGrpSpPr>
        <p:grpSpPr>
          <a:xfrm>
            <a:off x="5105400" y="924121"/>
            <a:ext cx="14058900" cy="826818"/>
            <a:chOff x="-8128" y="2426539"/>
            <a:chExt cx="18745200" cy="1102424"/>
          </a:xfrm>
        </p:grpSpPr>
        <p:sp>
          <p:nvSpPr>
            <p:cNvPr id="15" name="TextBox 5">
              <a:extLst>
                <a:ext uri="{FF2B5EF4-FFF2-40B4-BE49-F238E27FC236}">
                  <a16:creationId xmlns:a16="http://schemas.microsoft.com/office/drawing/2014/main" id="{E86AE25F-50EA-5C49-A959-F78D2C934576}"/>
                </a:ext>
              </a:extLst>
            </p:cNvPr>
            <p:cNvSpPr txBox="1"/>
            <p:nvPr/>
          </p:nvSpPr>
          <p:spPr>
            <a:xfrm>
              <a:off x="0" y="2426539"/>
              <a:ext cx="17139140" cy="596014"/>
            </a:xfrm>
            <a:prstGeom prst="rect">
              <a:avLst/>
            </a:prstGeom>
          </p:spPr>
          <p:txBody>
            <a:bodyPr lIns="0" tIns="0" rIns="0" bIns="0" rtlCol="0" anchor="t">
              <a:spAutoFit/>
            </a:bodyPr>
            <a:lstStyle/>
            <a:p>
              <a:pPr>
                <a:lnSpc>
                  <a:spcPts val="3562"/>
                </a:lnSpc>
              </a:pPr>
              <a:endParaRPr/>
            </a:p>
          </p:txBody>
        </p:sp>
        <p:sp>
          <p:nvSpPr>
            <p:cNvPr id="16" name="TextBox 6">
              <a:extLst>
                <a:ext uri="{FF2B5EF4-FFF2-40B4-BE49-F238E27FC236}">
                  <a16:creationId xmlns:a16="http://schemas.microsoft.com/office/drawing/2014/main" id="{17E98693-E377-C042-9E83-5FCEB9B89C57}"/>
                </a:ext>
              </a:extLst>
            </p:cNvPr>
            <p:cNvSpPr txBox="1"/>
            <p:nvPr/>
          </p:nvSpPr>
          <p:spPr>
            <a:xfrm>
              <a:off x="-8128" y="2605634"/>
              <a:ext cx="18745200" cy="923329"/>
            </a:xfrm>
            <a:prstGeom prst="rect">
              <a:avLst/>
            </a:prstGeom>
          </p:spPr>
          <p:txBody>
            <a:bodyPr wrap="square" lIns="0" tIns="0" rIns="0" bIns="0" rtlCol="0" anchor="t">
              <a:spAutoFit/>
            </a:bodyPr>
            <a:lstStyle/>
            <a:p>
              <a:pPr>
                <a:lnSpc>
                  <a:spcPts val="5421"/>
                </a:lnSpc>
              </a:pPr>
              <a:r>
                <a:rPr lang="en-US" sz="4518" dirty="0">
                  <a:solidFill>
                    <a:srgbClr val="000000"/>
                  </a:solidFill>
                  <a:latin typeface="HK Grotesk Bold"/>
                </a:rPr>
                <a:t>To find out the answers to the following questions:</a:t>
              </a:r>
            </a:p>
          </p:txBody>
        </p:sp>
      </p:grpSp>
      <p:pic>
        <p:nvPicPr>
          <p:cNvPr id="18" name="Audio 17">
            <a:hlinkClick r:id="" action="ppaction://media"/>
            <a:extLst>
              <a:ext uri="{FF2B5EF4-FFF2-40B4-BE49-F238E27FC236}">
                <a16:creationId xmlns:a16="http://schemas.microsoft.com/office/drawing/2014/main" id="{8642BB92-C714-1A46-A81A-3AA76D7583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8532"/>
    </mc:Choice>
    <mc:Fallback>
      <p:transition spd="slow" advTm="185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8"/>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grpSp>
        <p:nvGrpSpPr>
          <p:cNvPr id="3" name="Group 3"/>
          <p:cNvGrpSpPr/>
          <p:nvPr/>
        </p:nvGrpSpPr>
        <p:grpSpPr>
          <a:xfrm>
            <a:off x="7806208" y="3072833"/>
            <a:ext cx="8046764" cy="697833"/>
            <a:chOff x="-48768" y="-2648016"/>
            <a:chExt cx="10729018" cy="2661153"/>
          </a:xfrm>
        </p:grpSpPr>
        <p:sp>
          <p:nvSpPr>
            <p:cNvPr id="4" name="TextBox 4"/>
            <p:cNvSpPr txBox="1"/>
            <p:nvPr/>
          </p:nvSpPr>
          <p:spPr>
            <a:xfrm>
              <a:off x="-48768" y="-2648016"/>
              <a:ext cx="9913443" cy="761235"/>
            </a:xfrm>
            <a:prstGeom prst="rect">
              <a:avLst/>
            </a:prstGeom>
          </p:spPr>
          <p:txBody>
            <a:bodyPr wrap="square" lIns="0" tIns="0" rIns="0" bIns="0" rtlCol="0" anchor="t">
              <a:spAutoFit/>
            </a:bodyPr>
            <a:lstStyle/>
            <a:p>
              <a:pPr>
                <a:lnSpc>
                  <a:spcPts val="4555"/>
                </a:lnSpc>
              </a:pPr>
              <a:r>
                <a:rPr lang="en-US" sz="3796" dirty="0">
                  <a:solidFill>
                    <a:srgbClr val="F1F1F1"/>
                  </a:solidFill>
                  <a:latin typeface="HK Grotesk Bold"/>
                </a:rPr>
                <a:t>There are 12 columns or categories</a:t>
              </a:r>
            </a:p>
          </p:txBody>
        </p:sp>
        <p:sp>
          <p:nvSpPr>
            <p:cNvPr id="5" name="AutoShape 5"/>
            <p:cNvSpPr/>
            <p:nvPr/>
          </p:nvSpPr>
          <p:spPr>
            <a:xfrm>
              <a:off x="17977" y="0"/>
              <a:ext cx="10662273" cy="13137"/>
            </a:xfrm>
            <a:prstGeom prst="rect">
              <a:avLst/>
            </a:prstGeom>
            <a:solidFill>
              <a:srgbClr val="BDBDBD"/>
            </a:solidFill>
          </p:spPr>
        </p:sp>
      </p:grpSp>
      <p:sp>
        <p:nvSpPr>
          <p:cNvPr id="6" name="AutoShape 6"/>
          <p:cNvSpPr/>
          <p:nvPr/>
        </p:nvSpPr>
        <p:spPr>
          <a:xfrm>
            <a:off x="1141199" y="2083454"/>
            <a:ext cx="7996705" cy="9852"/>
          </a:xfrm>
          <a:prstGeom prst="rect">
            <a:avLst/>
          </a:prstGeom>
          <a:solidFill>
            <a:srgbClr val="BDBDBD"/>
          </a:solidFill>
        </p:spPr>
      </p:sp>
      <p:pic>
        <p:nvPicPr>
          <p:cNvPr id="7" name="Picture 7"/>
          <p:cNvPicPr>
            <a:picLocks noChangeAspect="1"/>
          </p:cNvPicPr>
          <p:nvPr/>
        </p:nvPicPr>
        <p:blipFill>
          <a:blip r:embed="rId5"/>
          <a:srcRect/>
          <a:stretch>
            <a:fillRect/>
          </a:stretch>
        </p:blipFill>
        <p:spPr>
          <a:xfrm>
            <a:off x="1042183" y="3252528"/>
            <a:ext cx="6310448" cy="6388548"/>
          </a:xfrm>
          <a:prstGeom prst="rect">
            <a:avLst/>
          </a:prstGeom>
        </p:spPr>
      </p:pic>
      <p:sp>
        <p:nvSpPr>
          <p:cNvPr id="8" name="TextBox 8"/>
          <p:cNvSpPr txBox="1"/>
          <p:nvPr/>
        </p:nvSpPr>
        <p:spPr>
          <a:xfrm>
            <a:off x="1028700" y="1085850"/>
            <a:ext cx="3574683" cy="909955"/>
          </a:xfrm>
          <a:prstGeom prst="rect">
            <a:avLst/>
          </a:prstGeom>
        </p:spPr>
        <p:txBody>
          <a:bodyPr lIns="0" tIns="0" rIns="0" bIns="0" rtlCol="0" anchor="t">
            <a:spAutoFit/>
          </a:bodyPr>
          <a:lstStyle/>
          <a:p>
            <a:pPr>
              <a:lnSpc>
                <a:spcPts val="7040"/>
              </a:lnSpc>
            </a:pPr>
            <a:r>
              <a:rPr lang="en-US" sz="6400" dirty="0">
                <a:solidFill>
                  <a:srgbClr val="F1F1F1"/>
                </a:solidFill>
                <a:latin typeface="HK Grotesk Bold Bold"/>
              </a:rPr>
              <a:t>The </a:t>
            </a:r>
            <a:r>
              <a:rPr lang="en-US" sz="6400" b="1" dirty="0">
                <a:solidFill>
                  <a:srgbClr val="F1F1F1"/>
                </a:solidFill>
                <a:latin typeface="HK Grotesk Bold Bold"/>
              </a:rPr>
              <a:t>data</a:t>
            </a:r>
          </a:p>
        </p:txBody>
      </p:sp>
      <p:sp>
        <p:nvSpPr>
          <p:cNvPr id="9" name="TextBox 9"/>
          <p:cNvSpPr txBox="1"/>
          <p:nvPr/>
        </p:nvSpPr>
        <p:spPr>
          <a:xfrm>
            <a:off x="7806208" y="5676900"/>
            <a:ext cx="8484321" cy="2896819"/>
          </a:xfrm>
          <a:prstGeom prst="rect">
            <a:avLst/>
          </a:prstGeom>
        </p:spPr>
        <p:txBody>
          <a:bodyPr lIns="0" tIns="0" rIns="0" bIns="0" rtlCol="0" anchor="t">
            <a:spAutoFit/>
          </a:bodyPr>
          <a:lstStyle/>
          <a:p>
            <a:pPr>
              <a:lnSpc>
                <a:spcPts val="4555"/>
              </a:lnSpc>
            </a:pPr>
            <a:r>
              <a:rPr lang="en-US" sz="3000" b="1" dirty="0">
                <a:solidFill>
                  <a:srgbClr val="FF0000"/>
                </a:solidFill>
                <a:latin typeface="HK Grotesk Bold"/>
              </a:rPr>
              <a:t>Pclass</a:t>
            </a:r>
            <a:r>
              <a:rPr lang="en-US" sz="3000" b="1" dirty="0">
                <a:solidFill>
                  <a:srgbClr val="F1F1F1"/>
                </a:solidFill>
                <a:latin typeface="HK Grotesk Bold"/>
              </a:rPr>
              <a:t> </a:t>
            </a:r>
            <a:r>
              <a:rPr lang="en-US" sz="2800" b="1" dirty="0">
                <a:solidFill>
                  <a:srgbClr val="F1F1F1"/>
                </a:solidFill>
                <a:latin typeface="HK Grotesk Bold"/>
              </a:rPr>
              <a:t> = </a:t>
            </a:r>
            <a:r>
              <a:rPr lang="en-US" sz="2800" dirty="0">
                <a:solidFill>
                  <a:srgbClr val="F1F1F1"/>
                </a:solidFill>
                <a:latin typeface="HK Grotesk Bold"/>
              </a:rPr>
              <a:t>"1st, 2nd, 3rd class" cabins. </a:t>
            </a:r>
          </a:p>
          <a:p>
            <a:pPr>
              <a:lnSpc>
                <a:spcPts val="4555"/>
              </a:lnSpc>
            </a:pPr>
            <a:r>
              <a:rPr lang="en-US" sz="3000" b="1" dirty="0">
                <a:solidFill>
                  <a:srgbClr val="FF0000"/>
                </a:solidFill>
                <a:latin typeface="HK Grotesk Bold"/>
              </a:rPr>
              <a:t>SibSP</a:t>
            </a:r>
            <a:r>
              <a:rPr lang="en-US" sz="2800" dirty="0">
                <a:solidFill>
                  <a:srgbClr val="F1F1F1"/>
                </a:solidFill>
                <a:latin typeface="HK Grotesk Bold"/>
              </a:rPr>
              <a:t>  = </a:t>
            </a:r>
            <a:r>
              <a:rPr lang="en-US" sz="2800" i="1" dirty="0">
                <a:solidFill>
                  <a:srgbClr val="F1F1F1"/>
                </a:solidFill>
                <a:latin typeface="HK Grotesk Bold"/>
              </a:rPr>
              <a:t>"Sibling" </a:t>
            </a:r>
            <a:r>
              <a:rPr lang="en-US" sz="2800" dirty="0">
                <a:solidFill>
                  <a:srgbClr val="F1F1F1"/>
                </a:solidFill>
                <a:latin typeface="HK Grotesk Bold"/>
              </a:rPr>
              <a:t>(brother, sister, stepbrother, stepsister) and </a:t>
            </a:r>
            <a:r>
              <a:rPr lang="en-US" sz="2800" i="1" dirty="0">
                <a:solidFill>
                  <a:srgbClr val="F1F1F1"/>
                </a:solidFill>
                <a:latin typeface="HK Grotesk Bold"/>
              </a:rPr>
              <a:t>"Spouse" </a:t>
            </a:r>
            <a:r>
              <a:rPr lang="en-US" sz="2800" dirty="0">
                <a:solidFill>
                  <a:srgbClr val="F1F1F1"/>
                </a:solidFill>
                <a:latin typeface="HK Grotesk Bold"/>
              </a:rPr>
              <a:t>(husband, wife). </a:t>
            </a:r>
          </a:p>
          <a:p>
            <a:pPr>
              <a:lnSpc>
                <a:spcPts val="4555"/>
              </a:lnSpc>
            </a:pPr>
            <a:r>
              <a:rPr lang="en-US" sz="3000" b="1" dirty="0">
                <a:solidFill>
                  <a:srgbClr val="FF0000"/>
                </a:solidFill>
                <a:latin typeface="HK Grotesk Bold"/>
              </a:rPr>
              <a:t>Parch</a:t>
            </a:r>
            <a:r>
              <a:rPr lang="en-US" sz="3000" b="1" dirty="0">
                <a:solidFill>
                  <a:srgbClr val="F1F1F1"/>
                </a:solidFill>
                <a:latin typeface="HK Grotesk Bold"/>
              </a:rPr>
              <a:t> </a:t>
            </a:r>
            <a:r>
              <a:rPr lang="en-US" sz="2800" b="1" dirty="0">
                <a:solidFill>
                  <a:srgbClr val="F1F1F1"/>
                </a:solidFill>
                <a:latin typeface="HK Grotesk Bold"/>
              </a:rPr>
              <a:t>= </a:t>
            </a:r>
            <a:r>
              <a:rPr lang="en-US" sz="2800" dirty="0">
                <a:solidFill>
                  <a:srgbClr val="F1F1F1"/>
                </a:solidFill>
                <a:latin typeface="HK Grotesk Bold"/>
              </a:rPr>
              <a:t>"</a:t>
            </a:r>
            <a:r>
              <a:rPr lang="en-US" sz="2800" i="1" dirty="0">
                <a:solidFill>
                  <a:srgbClr val="F1F1F1"/>
                </a:solidFill>
                <a:latin typeface="HK Grotesk Bold"/>
              </a:rPr>
              <a:t>Parent" </a:t>
            </a:r>
            <a:r>
              <a:rPr lang="en-US" sz="2800" dirty="0">
                <a:solidFill>
                  <a:srgbClr val="F1F1F1"/>
                </a:solidFill>
                <a:latin typeface="HK Grotesk Bold"/>
              </a:rPr>
              <a:t>(mother, father) and </a:t>
            </a:r>
            <a:r>
              <a:rPr lang="en-US" sz="2800" i="1" dirty="0">
                <a:solidFill>
                  <a:srgbClr val="F1F1F1"/>
                </a:solidFill>
                <a:latin typeface="HK Grotesk Bold"/>
              </a:rPr>
              <a:t>"Child" </a:t>
            </a:r>
            <a:r>
              <a:rPr lang="en-US" sz="2800" dirty="0">
                <a:solidFill>
                  <a:srgbClr val="F1F1F1"/>
                </a:solidFill>
                <a:latin typeface="HK Grotesk Bold"/>
              </a:rPr>
              <a:t>(daughter, son, stepdaughter, stepson)</a:t>
            </a:r>
          </a:p>
        </p:txBody>
      </p:sp>
      <p:sp>
        <p:nvSpPr>
          <p:cNvPr id="10" name="TextBox 10"/>
          <p:cNvSpPr txBox="1"/>
          <p:nvPr/>
        </p:nvSpPr>
        <p:spPr>
          <a:xfrm>
            <a:off x="7806208" y="3893933"/>
            <a:ext cx="8774908" cy="1422056"/>
          </a:xfrm>
          <a:prstGeom prst="rect">
            <a:avLst/>
          </a:prstGeom>
        </p:spPr>
        <p:txBody>
          <a:bodyPr lIns="0" tIns="0" rIns="0" bIns="0" rtlCol="0" anchor="t">
            <a:spAutoFit/>
          </a:bodyPr>
          <a:lstStyle/>
          <a:p>
            <a:pPr>
              <a:lnSpc>
                <a:spcPts val="3657"/>
              </a:lnSpc>
            </a:pPr>
            <a:r>
              <a:rPr lang="en-US" sz="3048" dirty="0">
                <a:solidFill>
                  <a:srgbClr val="F1F1F1"/>
                </a:solidFill>
                <a:latin typeface="HK Grotesk Light"/>
              </a:rPr>
              <a:t>PassengerId, Survived, Pclass, Name, Sex, Age, SibSp(Sibling, Spouse),  Parch(Parent &amp; Children), Ticket, Fare, Cabin, and Embarked</a:t>
            </a:r>
          </a:p>
        </p:txBody>
      </p:sp>
      <p:sp>
        <p:nvSpPr>
          <p:cNvPr id="11" name="TextBox 11"/>
          <p:cNvSpPr txBox="1"/>
          <p:nvPr/>
        </p:nvSpPr>
        <p:spPr>
          <a:xfrm>
            <a:off x="1028700" y="2359610"/>
            <a:ext cx="16689601" cy="570926"/>
          </a:xfrm>
          <a:prstGeom prst="rect">
            <a:avLst/>
          </a:prstGeom>
        </p:spPr>
        <p:txBody>
          <a:bodyPr wrap="square" lIns="0" tIns="0" rIns="0" bIns="0" rtlCol="0" anchor="t">
            <a:spAutoFit/>
          </a:bodyPr>
          <a:lstStyle/>
          <a:p>
            <a:pPr>
              <a:lnSpc>
                <a:spcPts val="4555"/>
              </a:lnSpc>
            </a:pPr>
            <a:r>
              <a:rPr lang="en-US" sz="3796" dirty="0">
                <a:solidFill>
                  <a:srgbClr val="F1F1F1"/>
                </a:solidFill>
                <a:latin typeface="HK Grotesk Bold"/>
              </a:rPr>
              <a:t>The data provides 891 passengers (the training data) including if they survived or not</a:t>
            </a:r>
          </a:p>
        </p:txBody>
      </p:sp>
      <p:pic>
        <p:nvPicPr>
          <p:cNvPr id="2" name="Audio 1">
            <a:hlinkClick r:id="" action="ppaction://media"/>
            <a:extLst>
              <a:ext uri="{FF2B5EF4-FFF2-40B4-BE49-F238E27FC236}">
                <a16:creationId xmlns:a16="http://schemas.microsoft.com/office/drawing/2014/main" id="{89C0A541-ADCD-0E43-9CF1-1A3E148A298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54059"/>
    </mc:Choice>
    <mc:Fallback xmlns="">
      <p:transition spd="slow" advTm="5405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711637" y="3244189"/>
            <a:ext cx="7619498" cy="6589256"/>
          </a:xfrm>
          <a:prstGeom prst="rect">
            <a:avLst/>
          </a:prstGeom>
        </p:spPr>
      </p:pic>
      <p:sp>
        <p:nvSpPr>
          <p:cNvPr id="3" name="TextBox 3"/>
          <p:cNvSpPr txBox="1"/>
          <p:nvPr/>
        </p:nvSpPr>
        <p:spPr>
          <a:xfrm>
            <a:off x="2520620" y="2599941"/>
            <a:ext cx="13252780" cy="434671"/>
          </a:xfrm>
          <a:prstGeom prst="rect">
            <a:avLst/>
          </a:prstGeom>
        </p:spPr>
        <p:txBody>
          <a:bodyPr wrap="square" lIns="0" tIns="0" rIns="0" bIns="0" rtlCol="0" anchor="t">
            <a:spAutoFit/>
          </a:bodyPr>
          <a:lstStyle/>
          <a:p>
            <a:pPr>
              <a:lnSpc>
                <a:spcPts val="3360"/>
              </a:lnSpc>
            </a:pPr>
            <a:r>
              <a:rPr lang="en-US" sz="2800" dirty="0">
                <a:solidFill>
                  <a:srgbClr val="F1F1F1"/>
                </a:solidFill>
                <a:latin typeface="HK Grotesk Bold"/>
              </a:rPr>
              <a:t>To find out if there are any missing data, we used a heatmap to visually see this. </a:t>
            </a:r>
          </a:p>
        </p:txBody>
      </p:sp>
      <p:sp>
        <p:nvSpPr>
          <p:cNvPr id="4" name="TextBox 4"/>
          <p:cNvSpPr txBox="1"/>
          <p:nvPr/>
        </p:nvSpPr>
        <p:spPr>
          <a:xfrm>
            <a:off x="10815286" y="3479139"/>
            <a:ext cx="6444014" cy="2095500"/>
          </a:xfrm>
          <a:prstGeom prst="rect">
            <a:avLst/>
          </a:prstGeom>
        </p:spPr>
        <p:txBody>
          <a:bodyPr lIns="0" tIns="0" rIns="0" bIns="0" rtlCol="0" anchor="t">
            <a:spAutoFit/>
          </a:bodyPr>
          <a:lstStyle/>
          <a:p>
            <a:pPr>
              <a:lnSpc>
                <a:spcPts val="3360"/>
              </a:lnSpc>
            </a:pPr>
            <a:r>
              <a:rPr lang="en-US" sz="2800">
                <a:solidFill>
                  <a:srgbClr val="F1F1F1"/>
                </a:solidFill>
                <a:latin typeface="HK Grotesk Light"/>
              </a:rPr>
              <a:t>This heatmap shows that the Age column is missing some data, the Cabin column looks like it is missing too much data, and embarked column is missing one row of data.</a:t>
            </a:r>
          </a:p>
        </p:txBody>
      </p:sp>
      <p:sp>
        <p:nvSpPr>
          <p:cNvPr id="5" name="TextBox 5"/>
          <p:cNvSpPr txBox="1"/>
          <p:nvPr/>
        </p:nvSpPr>
        <p:spPr>
          <a:xfrm>
            <a:off x="2350444" y="1402944"/>
            <a:ext cx="15181798" cy="909955"/>
          </a:xfrm>
          <a:prstGeom prst="rect">
            <a:avLst/>
          </a:prstGeom>
        </p:spPr>
        <p:txBody>
          <a:bodyPr lIns="0" tIns="0" rIns="0" bIns="0" rtlCol="0" anchor="t">
            <a:spAutoFit/>
          </a:bodyPr>
          <a:lstStyle/>
          <a:p>
            <a:pPr>
              <a:lnSpc>
                <a:spcPts val="7040"/>
              </a:lnSpc>
            </a:pPr>
            <a:r>
              <a:rPr lang="en-US" sz="6400" b="1" dirty="0">
                <a:solidFill>
                  <a:srgbClr val="F1F1F1"/>
                </a:solidFill>
                <a:latin typeface="HK Grotesk Bold Bold"/>
              </a:rPr>
              <a:t>Data Exploration through Visualization </a:t>
            </a:r>
          </a:p>
        </p:txBody>
      </p:sp>
      <p:pic>
        <p:nvPicPr>
          <p:cNvPr id="7" name="Audio 6">
            <a:hlinkClick r:id="" action="ppaction://media"/>
            <a:extLst>
              <a:ext uri="{FF2B5EF4-FFF2-40B4-BE49-F238E27FC236}">
                <a16:creationId xmlns:a16="http://schemas.microsoft.com/office/drawing/2014/main" id="{0472DB43-3BD9-484C-B8C3-392A4951A8C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5339"/>
    </mc:Choice>
    <mc:Fallback xmlns="">
      <p:transition spd="slow" advTm="25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350444" y="3479139"/>
            <a:ext cx="8055707" cy="5923917"/>
          </a:xfrm>
          <a:prstGeom prst="rect">
            <a:avLst/>
          </a:prstGeom>
        </p:spPr>
      </p:pic>
      <p:sp>
        <p:nvSpPr>
          <p:cNvPr id="3" name="TextBox 3"/>
          <p:cNvSpPr txBox="1"/>
          <p:nvPr/>
        </p:nvSpPr>
        <p:spPr>
          <a:xfrm>
            <a:off x="4315319" y="8651491"/>
            <a:ext cx="1571696" cy="4191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Deceased</a:t>
            </a:r>
          </a:p>
        </p:txBody>
      </p:sp>
      <p:sp>
        <p:nvSpPr>
          <p:cNvPr id="4" name="TextBox 4"/>
          <p:cNvSpPr txBox="1"/>
          <p:nvPr/>
        </p:nvSpPr>
        <p:spPr>
          <a:xfrm>
            <a:off x="7892485" y="8651491"/>
            <a:ext cx="1571696" cy="4191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Survived</a:t>
            </a:r>
          </a:p>
        </p:txBody>
      </p:sp>
      <p:sp>
        <p:nvSpPr>
          <p:cNvPr id="5" name="TextBox 5"/>
          <p:cNvSpPr txBox="1"/>
          <p:nvPr/>
        </p:nvSpPr>
        <p:spPr>
          <a:xfrm>
            <a:off x="10815286" y="3479139"/>
            <a:ext cx="6444014" cy="1257300"/>
          </a:xfrm>
          <a:prstGeom prst="rect">
            <a:avLst/>
          </a:prstGeom>
        </p:spPr>
        <p:txBody>
          <a:bodyPr lIns="0" tIns="0" rIns="0" bIns="0" rtlCol="0" anchor="t">
            <a:spAutoFit/>
          </a:bodyPr>
          <a:lstStyle/>
          <a:p>
            <a:pPr>
              <a:lnSpc>
                <a:spcPts val="3360"/>
              </a:lnSpc>
            </a:pPr>
            <a:r>
              <a:rPr lang="en-US" sz="2800">
                <a:solidFill>
                  <a:srgbClr val="F1F1F1"/>
                </a:solidFill>
                <a:latin typeface="HK Grotesk Light"/>
              </a:rPr>
              <a:t>This graph shows the number of people that died was more than the ones who survived. </a:t>
            </a:r>
          </a:p>
        </p:txBody>
      </p:sp>
      <p:sp>
        <p:nvSpPr>
          <p:cNvPr id="6" name="TextBox 6"/>
          <p:cNvSpPr txBox="1"/>
          <p:nvPr/>
        </p:nvSpPr>
        <p:spPr>
          <a:xfrm>
            <a:off x="2350444" y="1402944"/>
            <a:ext cx="15181798" cy="909955"/>
          </a:xfrm>
          <a:prstGeom prst="rect">
            <a:avLst/>
          </a:prstGeom>
        </p:spPr>
        <p:txBody>
          <a:bodyPr lIns="0" tIns="0" rIns="0" bIns="0" rtlCol="0" anchor="t">
            <a:spAutoFit/>
          </a:bodyPr>
          <a:lstStyle/>
          <a:p>
            <a:pPr>
              <a:lnSpc>
                <a:spcPts val="7040"/>
              </a:lnSpc>
            </a:pPr>
            <a:r>
              <a:rPr lang="en-US" sz="6400" b="1" dirty="0">
                <a:solidFill>
                  <a:srgbClr val="F1F1F1"/>
                </a:solidFill>
                <a:latin typeface="HK Grotesk Bold Bold"/>
              </a:rPr>
              <a:t>Data Exploration through Visualization </a:t>
            </a:r>
          </a:p>
        </p:txBody>
      </p:sp>
      <p:sp>
        <p:nvSpPr>
          <p:cNvPr id="7" name="TextBox 7"/>
          <p:cNvSpPr txBox="1"/>
          <p:nvPr/>
        </p:nvSpPr>
        <p:spPr>
          <a:xfrm>
            <a:off x="2350444" y="2700477"/>
            <a:ext cx="8489571" cy="476250"/>
          </a:xfrm>
          <a:prstGeom prst="rect">
            <a:avLst/>
          </a:prstGeom>
        </p:spPr>
        <p:txBody>
          <a:bodyPr lIns="0" tIns="0" rIns="0" bIns="0" rtlCol="0" anchor="t">
            <a:spAutoFit/>
          </a:bodyPr>
          <a:lstStyle/>
          <a:p>
            <a:pPr>
              <a:lnSpc>
                <a:spcPts val="3720"/>
              </a:lnSpc>
            </a:pPr>
            <a:r>
              <a:rPr lang="en-US" sz="3100">
                <a:solidFill>
                  <a:srgbClr val="F1F1F1"/>
                </a:solidFill>
                <a:latin typeface="HK Grotesk Medium"/>
              </a:rPr>
              <a:t>Deceased vs Survived Passengers</a:t>
            </a:r>
          </a:p>
        </p:txBody>
      </p:sp>
      <p:pic>
        <p:nvPicPr>
          <p:cNvPr id="9" name="Audio 8">
            <a:hlinkClick r:id="" action="ppaction://media"/>
            <a:extLst>
              <a:ext uri="{FF2B5EF4-FFF2-40B4-BE49-F238E27FC236}">
                <a16:creationId xmlns:a16="http://schemas.microsoft.com/office/drawing/2014/main" id="{5E0CC78A-9849-5E45-816B-19D8B43E9B1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11091"/>
    </mc:Choice>
    <mc:Fallback xmlns="">
      <p:transition spd="slow" advTm="11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350444" y="3633217"/>
            <a:ext cx="8565228" cy="5856474"/>
          </a:xfrm>
          <a:prstGeom prst="rect">
            <a:avLst/>
          </a:prstGeom>
        </p:spPr>
      </p:pic>
      <p:sp>
        <p:nvSpPr>
          <p:cNvPr id="3" name="TextBox 3"/>
          <p:cNvSpPr txBox="1"/>
          <p:nvPr/>
        </p:nvSpPr>
        <p:spPr>
          <a:xfrm>
            <a:off x="4335617" y="8572500"/>
            <a:ext cx="1571696" cy="419100"/>
          </a:xfrm>
          <a:prstGeom prst="rect">
            <a:avLst/>
          </a:prstGeom>
        </p:spPr>
        <p:txBody>
          <a:bodyPr lIns="0" tIns="0" rIns="0" bIns="0" rtlCol="0" anchor="t">
            <a:spAutoFit/>
          </a:bodyPr>
          <a:lstStyle/>
          <a:p>
            <a:pPr>
              <a:lnSpc>
                <a:spcPts val="3360"/>
              </a:lnSpc>
            </a:pPr>
            <a:r>
              <a:rPr lang="en-US" sz="2800" dirty="0">
                <a:solidFill>
                  <a:srgbClr val="000000"/>
                </a:solidFill>
                <a:latin typeface="HK Grotesk Bold"/>
              </a:rPr>
              <a:t>Deceased</a:t>
            </a:r>
          </a:p>
        </p:txBody>
      </p:sp>
      <p:sp>
        <p:nvSpPr>
          <p:cNvPr id="4" name="TextBox 4"/>
          <p:cNvSpPr txBox="1"/>
          <p:nvPr/>
        </p:nvSpPr>
        <p:spPr>
          <a:xfrm>
            <a:off x="7892486" y="8572500"/>
            <a:ext cx="1571696" cy="419100"/>
          </a:xfrm>
          <a:prstGeom prst="rect">
            <a:avLst/>
          </a:prstGeom>
        </p:spPr>
        <p:txBody>
          <a:bodyPr lIns="0" tIns="0" rIns="0" bIns="0" rtlCol="0" anchor="t">
            <a:spAutoFit/>
          </a:bodyPr>
          <a:lstStyle/>
          <a:p>
            <a:pPr>
              <a:lnSpc>
                <a:spcPts val="3360"/>
              </a:lnSpc>
            </a:pPr>
            <a:r>
              <a:rPr lang="en-US" sz="2800" dirty="0">
                <a:solidFill>
                  <a:srgbClr val="000000"/>
                </a:solidFill>
                <a:latin typeface="HK Grotesk Bold"/>
              </a:rPr>
              <a:t>Survived</a:t>
            </a:r>
          </a:p>
        </p:txBody>
      </p:sp>
      <p:sp>
        <p:nvSpPr>
          <p:cNvPr id="5" name="TextBox 5"/>
          <p:cNvSpPr txBox="1"/>
          <p:nvPr/>
        </p:nvSpPr>
        <p:spPr>
          <a:xfrm>
            <a:off x="11311771" y="3633217"/>
            <a:ext cx="5947529" cy="1676400"/>
          </a:xfrm>
          <a:prstGeom prst="rect">
            <a:avLst/>
          </a:prstGeom>
        </p:spPr>
        <p:txBody>
          <a:bodyPr lIns="0" tIns="0" rIns="0" bIns="0" rtlCol="0" anchor="t">
            <a:spAutoFit/>
          </a:bodyPr>
          <a:lstStyle/>
          <a:p>
            <a:pPr>
              <a:lnSpc>
                <a:spcPts val="3360"/>
              </a:lnSpc>
            </a:pPr>
            <a:r>
              <a:rPr lang="en-US" sz="2800" dirty="0">
                <a:solidFill>
                  <a:srgbClr val="F1F1F1"/>
                </a:solidFill>
                <a:latin typeface="HK Grotesk Light"/>
              </a:rPr>
              <a:t>This graph shows a trend that most of those who did not survive were most likely male while those who survived are twice more likely to be female.</a:t>
            </a:r>
          </a:p>
        </p:txBody>
      </p:sp>
      <p:sp>
        <p:nvSpPr>
          <p:cNvPr id="6" name="TextBox 6"/>
          <p:cNvSpPr txBox="1"/>
          <p:nvPr/>
        </p:nvSpPr>
        <p:spPr>
          <a:xfrm>
            <a:off x="2350444" y="1402944"/>
            <a:ext cx="15181798" cy="909955"/>
          </a:xfrm>
          <a:prstGeom prst="rect">
            <a:avLst/>
          </a:prstGeom>
        </p:spPr>
        <p:txBody>
          <a:bodyPr lIns="0" tIns="0" rIns="0" bIns="0" rtlCol="0" anchor="t">
            <a:spAutoFit/>
          </a:bodyPr>
          <a:lstStyle/>
          <a:p>
            <a:pPr>
              <a:lnSpc>
                <a:spcPts val="7040"/>
              </a:lnSpc>
            </a:pPr>
            <a:r>
              <a:rPr lang="en-US" sz="6400" b="1" dirty="0">
                <a:solidFill>
                  <a:srgbClr val="F1F1F1"/>
                </a:solidFill>
                <a:latin typeface="HK Grotesk Bold Bold"/>
              </a:rPr>
              <a:t>Data Exploration through Visualization </a:t>
            </a:r>
          </a:p>
        </p:txBody>
      </p:sp>
      <p:sp>
        <p:nvSpPr>
          <p:cNvPr id="7" name="TextBox 7"/>
          <p:cNvSpPr txBox="1"/>
          <p:nvPr/>
        </p:nvSpPr>
        <p:spPr>
          <a:xfrm>
            <a:off x="2350444" y="2700477"/>
            <a:ext cx="8489571" cy="476250"/>
          </a:xfrm>
          <a:prstGeom prst="rect">
            <a:avLst/>
          </a:prstGeom>
        </p:spPr>
        <p:txBody>
          <a:bodyPr lIns="0" tIns="0" rIns="0" bIns="0" rtlCol="0" anchor="t">
            <a:spAutoFit/>
          </a:bodyPr>
          <a:lstStyle/>
          <a:p>
            <a:pPr>
              <a:lnSpc>
                <a:spcPts val="3720"/>
              </a:lnSpc>
            </a:pPr>
            <a:r>
              <a:rPr lang="en-US" sz="3100">
                <a:solidFill>
                  <a:srgbClr val="F1F1F1"/>
                </a:solidFill>
                <a:latin typeface="HK Grotesk Medium"/>
              </a:rPr>
              <a:t>Male vs Female Passengers</a:t>
            </a:r>
          </a:p>
        </p:txBody>
      </p:sp>
      <p:pic>
        <p:nvPicPr>
          <p:cNvPr id="9" name="Audio 8">
            <a:hlinkClick r:id="" action="ppaction://media"/>
            <a:extLst>
              <a:ext uri="{FF2B5EF4-FFF2-40B4-BE49-F238E27FC236}">
                <a16:creationId xmlns:a16="http://schemas.microsoft.com/office/drawing/2014/main" id="{600D5B6E-1981-674A-BE5B-4DEA1E7926E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24980"/>
    </mc:Choice>
    <mc:Fallback xmlns="">
      <p:transition spd="slow" advTm="249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5"/>
          <a:srcRect/>
          <a:stretch>
            <a:fillRect/>
          </a:stretch>
        </p:blipFill>
        <p:spPr>
          <a:xfrm>
            <a:off x="2350444" y="3550006"/>
            <a:ext cx="8348120" cy="5895860"/>
          </a:xfrm>
          <a:prstGeom prst="rect">
            <a:avLst/>
          </a:prstGeom>
        </p:spPr>
      </p:pic>
      <p:sp>
        <p:nvSpPr>
          <p:cNvPr id="3" name="TextBox 3"/>
          <p:cNvSpPr txBox="1"/>
          <p:nvPr/>
        </p:nvSpPr>
        <p:spPr>
          <a:xfrm>
            <a:off x="4315319" y="8651491"/>
            <a:ext cx="1571696" cy="4191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Deceased</a:t>
            </a:r>
          </a:p>
        </p:txBody>
      </p:sp>
      <p:sp>
        <p:nvSpPr>
          <p:cNvPr id="4" name="TextBox 4"/>
          <p:cNvSpPr txBox="1"/>
          <p:nvPr/>
        </p:nvSpPr>
        <p:spPr>
          <a:xfrm>
            <a:off x="7892485" y="8651491"/>
            <a:ext cx="1571696" cy="419100"/>
          </a:xfrm>
          <a:prstGeom prst="rect">
            <a:avLst/>
          </a:prstGeom>
        </p:spPr>
        <p:txBody>
          <a:bodyPr lIns="0" tIns="0" rIns="0" bIns="0" rtlCol="0" anchor="t">
            <a:spAutoFit/>
          </a:bodyPr>
          <a:lstStyle/>
          <a:p>
            <a:pPr>
              <a:lnSpc>
                <a:spcPts val="3360"/>
              </a:lnSpc>
            </a:pPr>
            <a:r>
              <a:rPr lang="en-US" sz="2800">
                <a:solidFill>
                  <a:srgbClr val="000000"/>
                </a:solidFill>
                <a:latin typeface="HK Grotesk Bold"/>
              </a:rPr>
              <a:t>Survived</a:t>
            </a:r>
          </a:p>
        </p:txBody>
      </p:sp>
      <p:sp>
        <p:nvSpPr>
          <p:cNvPr id="5" name="TextBox 5"/>
          <p:cNvSpPr txBox="1"/>
          <p:nvPr/>
        </p:nvSpPr>
        <p:spPr>
          <a:xfrm>
            <a:off x="11311771" y="3550006"/>
            <a:ext cx="5947529" cy="2095500"/>
          </a:xfrm>
          <a:prstGeom prst="rect">
            <a:avLst/>
          </a:prstGeom>
        </p:spPr>
        <p:txBody>
          <a:bodyPr lIns="0" tIns="0" rIns="0" bIns="0" rtlCol="0" anchor="t">
            <a:spAutoFit/>
          </a:bodyPr>
          <a:lstStyle/>
          <a:p>
            <a:pPr>
              <a:lnSpc>
                <a:spcPts val="3360"/>
              </a:lnSpc>
            </a:pPr>
            <a:r>
              <a:rPr lang="en-US" sz="2800" dirty="0">
                <a:solidFill>
                  <a:srgbClr val="F1F1F1"/>
                </a:solidFill>
                <a:latin typeface="HK Grotesk Light"/>
              </a:rPr>
              <a:t>The people who did not survive were overwhelmingly part of the 3rd class or the lowest class while most of those who survived were leaning towards the higher class or 1st class.</a:t>
            </a:r>
          </a:p>
        </p:txBody>
      </p:sp>
      <p:sp>
        <p:nvSpPr>
          <p:cNvPr id="6" name="TextBox 6"/>
          <p:cNvSpPr txBox="1"/>
          <p:nvPr/>
        </p:nvSpPr>
        <p:spPr>
          <a:xfrm>
            <a:off x="2350444" y="1402944"/>
            <a:ext cx="15181798" cy="909955"/>
          </a:xfrm>
          <a:prstGeom prst="rect">
            <a:avLst/>
          </a:prstGeom>
        </p:spPr>
        <p:txBody>
          <a:bodyPr lIns="0" tIns="0" rIns="0" bIns="0" rtlCol="0" anchor="t">
            <a:spAutoFit/>
          </a:bodyPr>
          <a:lstStyle/>
          <a:p>
            <a:pPr>
              <a:lnSpc>
                <a:spcPts val="7040"/>
              </a:lnSpc>
            </a:pPr>
            <a:r>
              <a:rPr lang="en-US" sz="6400" b="1" dirty="0">
                <a:solidFill>
                  <a:srgbClr val="F1F1F1"/>
                </a:solidFill>
                <a:latin typeface="HK Grotesk Bold Bold"/>
              </a:rPr>
              <a:t>Data Exploration through Visualization </a:t>
            </a:r>
          </a:p>
        </p:txBody>
      </p:sp>
      <p:sp>
        <p:nvSpPr>
          <p:cNvPr id="7" name="TextBox 7"/>
          <p:cNvSpPr txBox="1"/>
          <p:nvPr/>
        </p:nvSpPr>
        <p:spPr>
          <a:xfrm>
            <a:off x="2350444" y="2594644"/>
            <a:ext cx="8489571" cy="476250"/>
          </a:xfrm>
          <a:prstGeom prst="rect">
            <a:avLst/>
          </a:prstGeom>
        </p:spPr>
        <p:txBody>
          <a:bodyPr lIns="0" tIns="0" rIns="0" bIns="0" rtlCol="0" anchor="t">
            <a:spAutoFit/>
          </a:bodyPr>
          <a:lstStyle/>
          <a:p>
            <a:pPr>
              <a:lnSpc>
                <a:spcPts val="3720"/>
              </a:lnSpc>
            </a:pPr>
            <a:r>
              <a:rPr lang="en-US" sz="3100">
                <a:solidFill>
                  <a:srgbClr val="F1F1F1"/>
                </a:solidFill>
                <a:latin typeface="HK Grotesk Medium"/>
              </a:rPr>
              <a:t>Cabin Classes: 1st Class, 2nd Class, &amp; 3rd Class </a:t>
            </a:r>
          </a:p>
        </p:txBody>
      </p:sp>
      <p:pic>
        <p:nvPicPr>
          <p:cNvPr id="9" name="Audio 8">
            <a:hlinkClick r:id="" action="ppaction://media"/>
            <a:extLst>
              <a:ext uri="{FF2B5EF4-FFF2-40B4-BE49-F238E27FC236}">
                <a16:creationId xmlns:a16="http://schemas.microsoft.com/office/drawing/2014/main" id="{406B00FA-60F7-6248-AF6D-68E2C6CC83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7322800" y="9321800"/>
            <a:ext cx="812800" cy="8128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2000" advTm="35730"/>
    </mc:Choice>
    <mc:Fallback xmlns="">
      <p:transition spd="slow" advTm="357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9"/>
                </p:tgtEl>
              </p:cMediaNode>
            </p:audio>
          </p:childTnLst>
        </p:cTn>
      </p:par>
    </p:tnLst>
  </p:timing>
  <p:extLst>
    <p:ext uri="{3A86A75C-4F4B-4683-9AE1-C65F6400EC91}">
      <p14:laserTraceLst xmlns:p14="http://schemas.microsoft.com/office/powerpoint/2010/main">
        <p14:tracePtLst>
          <p14:tracePt t="35730" x="5048250" y="10163175"/>
          <p14:tracePt t="35730" x="5133975" y="9963150"/>
          <p14:tracePt t="35730" x="5257800" y="9715500"/>
          <p14:tracePt t="35730" x="5381625" y="9477375"/>
          <p14:tracePt t="35730" x="5495925" y="9229725"/>
          <p14:tracePt t="35730" x="5600700" y="9020175"/>
          <p14:tracePt t="35730" x="5705475" y="8820150"/>
          <p14:tracePt t="35730" x="5743575" y="8734425"/>
          <p14:tracePt t="35730" x="5829300" y="8572500"/>
          <p14:tracePt t="35730" x="5905500" y="8448675"/>
          <p14:tracePt t="35730" x="5962650" y="8334375"/>
          <p14:tracePt t="35730" x="5972175" y="8286750"/>
          <p14:tracePt t="35730" x="6067425" y="8153400"/>
          <p14:tracePt t="35730" x="6067425" y="8124825"/>
          <p14:tracePt t="35730" x="6105525" y="8086725"/>
          <p14:tracePt t="35730" x="6134100" y="8029575"/>
          <p14:tracePt t="35730" x="6153150" y="8001000"/>
          <p14:tracePt t="35730" x="6153150" y="7962900"/>
          <p14:tracePt t="35730" x="6153150" y="7924800"/>
          <p14:tracePt t="35730" x="6153150" y="7858125"/>
          <p14:tracePt t="35730" x="6172200" y="7781925"/>
          <p14:tracePt t="35730" x="6210300" y="7724775"/>
          <p14:tracePt t="35730" x="6229350" y="7677150"/>
          <p14:tracePt t="35730" x="6267450" y="7600950"/>
          <p14:tracePt t="35730" x="6315075" y="7496175"/>
          <p14:tracePt t="35730" x="6372225" y="7391400"/>
          <p14:tracePt t="35730" x="6419850" y="7277100"/>
          <p14:tracePt t="35730" x="6438900" y="7248525"/>
          <p14:tracePt t="35730" x="6477000" y="7172325"/>
          <p14:tracePt t="35730" x="6496050" y="7124700"/>
          <p14:tracePt t="35730" x="6515100" y="7086600"/>
          <p14:tracePt t="35730" x="6515100" y="7067550"/>
          <p14:tracePt t="35730" x="6534150" y="7048500"/>
          <p14:tracePt t="35730" x="6534150" y="7029450"/>
          <p14:tracePt t="35730" x="6534150" y="7010400"/>
          <p14:tracePt t="35730" x="6534150" y="6991350"/>
          <p14:tracePt t="35730" x="6515100" y="6991350"/>
          <p14:tracePt t="35730" x="6496050" y="6991350"/>
          <p14:tracePt t="35730" x="6534150" y="6962775"/>
          <p14:tracePt t="35730" x="6562725" y="6924675"/>
          <p14:tracePt t="35730" x="6600825" y="6886575"/>
          <p14:tracePt t="35730" x="6638925" y="6848475"/>
          <p14:tracePt t="35730" x="6677025" y="6819900"/>
          <p14:tracePt t="35730" x="6743700" y="6762750"/>
          <p14:tracePt t="35730" x="6800850" y="6724650"/>
          <p14:tracePt t="35730" x="6867525" y="6677025"/>
          <p14:tracePt t="35730" x="6943725" y="6638925"/>
          <p14:tracePt t="35730" x="7010400" y="6600825"/>
          <p14:tracePt t="35730" x="7086600" y="6581775"/>
          <p14:tracePt t="35730" x="7153275" y="6581775"/>
          <p14:tracePt t="35730" x="7248525" y="6581775"/>
          <p14:tracePt t="35730" x="7315200" y="6581775"/>
          <p14:tracePt t="35730" x="7410450" y="6581775"/>
          <p14:tracePt t="35730" x="7496175" y="6600825"/>
          <p14:tracePt t="35730" x="7658100" y="6677025"/>
          <p14:tracePt t="35730" x="7781925" y="6724650"/>
          <p14:tracePt t="35730" x="7858125" y="6762750"/>
          <p14:tracePt t="35730" x="7962900" y="6819900"/>
          <p14:tracePt t="35730" x="8067675" y="6867525"/>
          <p14:tracePt t="35730" x="8191500" y="6943725"/>
          <p14:tracePt t="35730" x="8267700" y="6981825"/>
          <p14:tracePt t="35730" x="8353425" y="7029450"/>
          <p14:tracePt t="35730" x="8429625" y="7067550"/>
          <p14:tracePt t="35730" x="8496300" y="7124700"/>
          <p14:tracePt t="35730" x="8553450" y="7153275"/>
          <p14:tracePt t="35730" x="8629650" y="7191375"/>
          <p14:tracePt t="35730" x="8639175" y="7191375"/>
          <p14:tracePt t="35730" x="8696325" y="7229475"/>
          <p14:tracePt t="35730" x="8734425" y="7248525"/>
          <p14:tracePt t="35730" x="8772525" y="7267575"/>
          <p14:tracePt t="35730" x="8839200" y="7277100"/>
          <p14:tracePt t="35730" x="8858250" y="7277100"/>
          <p14:tracePt t="35730" x="8858250" y="7315200"/>
          <p14:tracePt t="35730" x="8858250" y="7353300"/>
          <p14:tracePt t="35730" x="8858250" y="7391400"/>
          <p14:tracePt t="35730" x="8858250" y="7477125"/>
          <p14:tracePt t="35730" x="8858250" y="7600950"/>
          <p14:tracePt t="35730" x="8858250" y="7677150"/>
          <p14:tracePt t="35730" x="8858250" y="7820025"/>
          <p14:tracePt t="35730" x="8877300" y="7943850"/>
          <p14:tracePt t="35730" x="8924925" y="8086725"/>
          <p14:tracePt t="35730" x="8963025" y="8191500"/>
          <p14:tracePt t="35730" x="9020175" y="8334375"/>
          <p14:tracePt t="35730" x="9067800" y="8448675"/>
          <p14:tracePt t="35730" x="9124950" y="8553450"/>
          <p14:tracePt t="35730" x="9182100" y="8639175"/>
          <p14:tracePt t="35730" x="9201150" y="8658225"/>
          <p14:tracePt t="35730" x="9229725" y="8734425"/>
          <p14:tracePt t="35730" x="9248775" y="8782050"/>
          <p14:tracePt t="35730" x="9267825" y="8801100"/>
          <p14:tracePt t="35730" x="9286875" y="8839200"/>
          <p14:tracePt t="35730" x="9305925" y="8877300"/>
          <p14:tracePt t="35730" x="9305925" y="8886825"/>
          <p14:tracePt t="35730" x="9324975" y="8886825"/>
          <p14:tracePt t="35730" x="9324975" y="8905875"/>
          <p14:tracePt t="35730" x="9344025" y="8905875"/>
          <p14:tracePt t="35730" x="9344025" y="8924925"/>
          <p14:tracePt t="35730" x="9344025" y="8905875"/>
          <p14:tracePt t="35730" x="9344025" y="8886825"/>
          <p14:tracePt t="35730" x="9344025" y="8877300"/>
          <p14:tracePt t="35730" x="9344025" y="8886825"/>
          <p14:tracePt t="35730" x="9344025" y="8943975"/>
          <p14:tracePt t="35730" x="9363075" y="9048750"/>
          <p14:tracePt t="35730" x="9391650" y="9163050"/>
          <p14:tracePt t="35730" x="9467850" y="9305925"/>
          <p14:tracePt t="35730" x="9553575" y="9467850"/>
          <p14:tracePt t="35730" x="9658350" y="9610725"/>
          <p14:tracePt t="35730" x="9791700" y="9782175"/>
          <p14:tracePt t="35730" x="9934575" y="9944100"/>
          <p14:tracePt t="35730" x="10106025" y="10144125"/>
          <p14:tracePt t="35730" x="14782800" y="9715500"/>
          <p14:tracePt t="35730" x="14620875" y="8877300"/>
          <p14:tracePt t="35730" x="14439900" y="7858125"/>
          <p14:tracePt t="35730" x="14258925" y="6800850"/>
          <p14:tracePt t="35730" x="14087475" y="5638800"/>
          <p14:tracePt t="35730" x="14011275" y="5133975"/>
          <p14:tracePt t="35730" x="13811250" y="4114800"/>
          <p14:tracePt t="35730" x="13639800" y="3305175"/>
          <p14:tracePt t="35730" x="13563600" y="3057525"/>
          <p14:tracePt t="35730" x="13506450" y="2867025"/>
          <p14:tracePt t="35730" x="13363575" y="2466975"/>
          <p14:tracePt t="35730" x="13258800" y="2162175"/>
          <p14:tracePt t="35730" x="13220700" y="2114550"/>
          <p14:tracePt t="35730" x="13154025" y="1971675"/>
          <p14:tracePt t="35730" x="13077825" y="1857375"/>
          <p14:tracePt t="35730" x="13049250" y="1809750"/>
          <p14:tracePt t="35730" x="13011150" y="1790700"/>
          <p14:tracePt t="35730" x="13011150" y="1771650"/>
          <p14:tracePt t="35730" x="12973050" y="1714500"/>
          <p14:tracePt t="35730" x="12934950" y="1628775"/>
          <p14:tracePt t="35730" x="12887325" y="1504950"/>
          <p14:tracePt t="35730" x="12811125" y="1323975"/>
          <p14:tracePt t="35730" x="12630150" y="914400"/>
          <p14:tracePt t="35730" x="12525375" y="609600"/>
          <p14:tracePt t="35730" x="12458700" y="428625"/>
          <p14:tracePt t="35730" x="12344400" y="142875"/>
        </p14:tracePtLst>
      </p14:laserTraceLst>
    </p:ext>
  </p:extLst>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themeOverride>
</file>

<file path=docProps/app.xml><?xml version="1.0" encoding="utf-8"?>
<Properties xmlns="http://schemas.openxmlformats.org/officeDocument/2006/extended-properties" xmlns:vt="http://schemas.openxmlformats.org/officeDocument/2006/docPropsVTypes">
  <Template/>
  <TotalTime>1000</TotalTime>
  <Words>2089</Words>
  <Application>Microsoft Macintosh PowerPoint</Application>
  <PresentationFormat>Custom</PresentationFormat>
  <Paragraphs>182</Paragraphs>
  <Slides>28</Slides>
  <Notes>23</Notes>
  <HiddenSlides>0</HiddenSlides>
  <MMClips>28</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28</vt:i4>
      </vt:variant>
    </vt:vector>
  </HeadingPairs>
  <TitlesOfParts>
    <vt:vector size="37" baseType="lpstr">
      <vt:lpstr>Calibri</vt:lpstr>
      <vt:lpstr>HK Grotesk Light</vt:lpstr>
      <vt:lpstr>Arial</vt:lpstr>
      <vt:lpstr>HK Grotesk Bold</vt:lpstr>
      <vt:lpstr>HK Grotesk Medium</vt:lpstr>
      <vt:lpstr>HK Grotesk Bold Bold</vt:lpstr>
      <vt:lpstr>HK Grotesk Light Bold</vt:lpstr>
      <vt:lpstr>HK Grotesk Medium Bold</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Titanic</dc:title>
  <cp:lastModifiedBy>Lilian Hall</cp:lastModifiedBy>
  <cp:revision>34</cp:revision>
  <dcterms:created xsi:type="dcterms:W3CDTF">2006-08-16T00:00:00Z</dcterms:created>
  <dcterms:modified xsi:type="dcterms:W3CDTF">2021-04-29T17:48:57Z</dcterms:modified>
  <dc:identifier>DAEbPJiDRIc</dc:identifier>
</cp:coreProperties>
</file>